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303" r:id="rId3"/>
    <p:sldId id="284" r:id="rId4"/>
    <p:sldId id="304" r:id="rId5"/>
    <p:sldId id="314" r:id="rId6"/>
    <p:sldId id="315" r:id="rId7"/>
    <p:sldId id="285" r:id="rId8"/>
    <p:sldId id="312" r:id="rId9"/>
    <p:sldId id="286" r:id="rId10"/>
    <p:sldId id="313" r:id="rId11"/>
    <p:sldId id="302" r:id="rId12"/>
    <p:sldId id="287" r:id="rId13"/>
    <p:sldId id="290" r:id="rId14"/>
    <p:sldId id="292" r:id="rId15"/>
    <p:sldId id="297" r:id="rId16"/>
    <p:sldId id="299" r:id="rId17"/>
    <p:sldId id="300" r:id="rId18"/>
    <p:sldId id="282" r:id="rId19"/>
    <p:sldId id="283" r:id="rId20"/>
    <p:sldId id="322" r:id="rId21"/>
    <p:sldId id="323" r:id="rId22"/>
    <p:sldId id="305" r:id="rId23"/>
    <p:sldId id="316" r:id="rId24"/>
    <p:sldId id="317" r:id="rId25"/>
    <p:sldId id="306" r:id="rId26"/>
    <p:sldId id="307" r:id="rId27"/>
    <p:sldId id="308" r:id="rId28"/>
    <p:sldId id="309" r:id="rId29"/>
    <p:sldId id="310" r:id="rId30"/>
    <p:sldId id="311" r:id="rId31"/>
    <p:sldId id="320" r:id="rId32"/>
    <p:sldId id="321" r:id="rId33"/>
    <p:sldId id="281" r:id="rId34"/>
    <p:sldId id="301" r:id="rId3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144"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35A83F-5181-F949-A816-16823947941A}" type="datetimeFigureOut">
              <a:rPr lang="en-US" smtClean="0"/>
              <a:t>19/02/13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4746-862C-5E42-969C-E77E11982765}" type="slidenum">
              <a:rPr lang="en-US" smtClean="0"/>
              <a:t>‹#›</a:t>
            </a:fld>
            <a:endParaRPr lang="en-US"/>
          </a:p>
        </p:txBody>
      </p:sp>
    </p:spTree>
    <p:extLst>
      <p:ext uri="{BB962C8B-B14F-4D97-AF65-F5344CB8AC3E}">
        <p14:creationId xmlns:p14="http://schemas.microsoft.com/office/powerpoint/2010/main" val="42250483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604D2-94EF-9E4C-A12D-14280F87D51C}" type="slidenum">
              <a:rPr lang="en-US"/>
              <a:pPr/>
              <a:t>3</a:t>
            </a:fld>
            <a:endParaRPr lang="en-US"/>
          </a:p>
        </p:txBody>
      </p:sp>
      <p:sp>
        <p:nvSpPr>
          <p:cNvPr id="10649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F234C5-54C4-114B-8DD9-9EF79A00623B}" type="slidenum">
              <a:rPr lang="en-US"/>
              <a:pPr/>
              <a:t>7</a:t>
            </a:fld>
            <a:endParaRPr lang="en-US"/>
          </a:p>
        </p:txBody>
      </p:sp>
      <p:sp>
        <p:nvSpPr>
          <p:cNvPr id="94210"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614D9B-C09A-0446-9A43-941BC2FD3BF1}" type="slidenum">
              <a:rPr lang="en-US"/>
              <a:pPr/>
              <a:t>9</a:t>
            </a:fld>
            <a:endParaRPr lang="en-US"/>
          </a:p>
        </p:txBody>
      </p:sp>
      <p:sp>
        <p:nvSpPr>
          <p:cNvPr id="93186"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F84383-FDB3-B041-B27D-3B789389D832}" type="slidenum">
              <a:rPr lang="en-US"/>
              <a:pPr/>
              <a:t>12</a:t>
            </a:fld>
            <a:endParaRPr lang="en-US"/>
          </a:p>
        </p:txBody>
      </p:sp>
      <p:sp>
        <p:nvSpPr>
          <p:cNvPr id="10547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E336B1-FD12-E349-8733-D2117410C228}" type="slidenum">
              <a:rPr lang="en-US"/>
              <a:pPr/>
              <a:t>13</a:t>
            </a:fld>
            <a:endParaRPr lang="en-US"/>
          </a:p>
        </p:txBody>
      </p:sp>
      <p:sp>
        <p:nvSpPr>
          <p:cNvPr id="11161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D1EF44-7F02-614F-B527-EC3D87623E6D}" type="slidenum">
              <a:rPr lang="en-US"/>
              <a:pPr/>
              <a:t>14</a:t>
            </a:fld>
            <a:endParaRPr lang="en-US"/>
          </a:p>
        </p:txBody>
      </p:sp>
      <p:sp>
        <p:nvSpPr>
          <p:cNvPr id="100354"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BC9DA8-44F4-C041-9FD4-1283D43EB9E3}" type="slidenum">
              <a:rPr lang="en-US"/>
              <a:pPr/>
              <a:t>16</a:t>
            </a:fld>
            <a:endParaRPr lang="en-US"/>
          </a:p>
        </p:txBody>
      </p:sp>
      <p:sp>
        <p:nvSpPr>
          <p:cNvPr id="116738" name="Rectangle 2"/>
          <p:cNvSpPr>
            <a:spLocks noRot="1" noChangeArrowheads="1" noTextEdit="1"/>
          </p:cNvSpPr>
          <p:nvPr>
            <p:ph type="sldImg"/>
          </p:nvPr>
        </p:nvSpPr>
        <p:spPr>
          <a:ln/>
          <a:extLst>
            <a:ext uri="{FAA26D3D-D897-4be2-8F04-BA451C77F1D7}">
              <ma14:placeholderFlag xmlns:ma14="http://schemas.microsoft.com/office/mac/drawingml/2011/main" val="1"/>
            </a:ext>
          </a:extLst>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AA0E61C-893D-45A8-9142-FBE1609C21B5}" type="datetimeFigureOut">
              <a:rPr lang="id-ID" smtClean="0"/>
              <a:t>19/02/13</a:t>
            </a:fld>
            <a:endParaRPr lang="id-ID"/>
          </a:p>
        </p:txBody>
      </p:sp>
      <p:sp>
        <p:nvSpPr>
          <p:cNvPr id="17" name="Footer Placeholder 16"/>
          <p:cNvSpPr>
            <a:spLocks noGrp="1"/>
          </p:cNvSpPr>
          <p:nvPr>
            <p:ph type="ftr" sz="quarter" idx="11"/>
          </p:nvPr>
        </p:nvSpPr>
        <p:spPr>
          <a:xfrm>
            <a:off x="2898648" y="6355080"/>
            <a:ext cx="3474720" cy="365760"/>
          </a:xfrm>
        </p:spPr>
        <p:txBody>
          <a:bodyPr/>
          <a:lstStyle/>
          <a:p>
            <a:endParaRPr lang="id-ID"/>
          </a:p>
        </p:txBody>
      </p:sp>
      <p:sp>
        <p:nvSpPr>
          <p:cNvPr id="29" name="Slide Number Placeholder 28"/>
          <p:cNvSpPr>
            <a:spLocks noGrp="1"/>
          </p:cNvSpPr>
          <p:nvPr>
            <p:ph type="sldNum" sz="quarter" idx="12"/>
          </p:nvPr>
        </p:nvSpPr>
        <p:spPr>
          <a:xfrm>
            <a:off x="1216152" y="6355080"/>
            <a:ext cx="1219200" cy="365760"/>
          </a:xfrm>
        </p:spPr>
        <p:txBody>
          <a:bodyPr/>
          <a:lstStyle/>
          <a:p>
            <a:fld id="{08A34B40-62DF-4B02-8F5B-E66C6268531D}" type="slidenum">
              <a:rPr lang="id-ID" smtClean="0"/>
              <a:t>‹#›</a:t>
            </a:fld>
            <a:endParaRPr lang="id-ID"/>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0E61C-893D-45A8-9142-FBE1609C21B5}" type="datetimeFigureOut">
              <a:rPr lang="id-ID" smtClean="0"/>
              <a:t>19/02/13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8A34B40-62DF-4B02-8F5B-E66C6268531D}"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AA0E61C-893D-45A8-9142-FBE1609C21B5}" type="datetimeFigureOut">
              <a:rPr lang="id-ID" smtClean="0"/>
              <a:t>19/02/13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8A34B40-62DF-4B02-8F5B-E66C6268531D}" type="slidenum">
              <a:rPr lang="id-ID" smtClean="0"/>
              <a:t>‹#›</a:t>
            </a:fld>
            <a:endParaRPr lang="id-ID"/>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AA0E61C-893D-45A8-9142-FBE1609C21B5}" type="datetimeFigureOut">
              <a:rPr lang="id-ID" smtClean="0"/>
              <a:t>19/02/13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8A34B40-62DF-4B02-8F5B-E66C6268531D}" type="slidenum">
              <a:rPr lang="id-ID" smtClean="0"/>
              <a:t>‹#›</a:t>
            </a:fld>
            <a:endParaRPr lang="id-ID"/>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AA0E61C-893D-45A8-9142-FBE1609C21B5}" type="datetimeFigureOut">
              <a:rPr lang="id-ID" smtClean="0"/>
              <a:t>19/02/13</a:t>
            </a:fld>
            <a:endParaRPr lang="id-ID"/>
          </a:p>
        </p:txBody>
      </p:sp>
      <p:sp>
        <p:nvSpPr>
          <p:cNvPr id="5" name="Footer Placeholder 4"/>
          <p:cNvSpPr>
            <a:spLocks noGrp="1"/>
          </p:cNvSpPr>
          <p:nvPr>
            <p:ph type="ftr" sz="quarter" idx="11"/>
          </p:nvPr>
        </p:nvSpPr>
        <p:spPr>
          <a:xfrm>
            <a:off x="2898648" y="6355080"/>
            <a:ext cx="3474720" cy="365760"/>
          </a:xfrm>
        </p:spPr>
        <p:txBody>
          <a:bodyPr/>
          <a:lstStyle/>
          <a:p>
            <a:endParaRPr lang="id-ID"/>
          </a:p>
        </p:txBody>
      </p:sp>
      <p:sp>
        <p:nvSpPr>
          <p:cNvPr id="6" name="Slide Number Placeholder 5"/>
          <p:cNvSpPr>
            <a:spLocks noGrp="1"/>
          </p:cNvSpPr>
          <p:nvPr>
            <p:ph type="sldNum" sz="quarter" idx="12"/>
          </p:nvPr>
        </p:nvSpPr>
        <p:spPr>
          <a:xfrm>
            <a:off x="1069848" y="6355080"/>
            <a:ext cx="1520952" cy="365760"/>
          </a:xfrm>
        </p:spPr>
        <p:txBody>
          <a:bodyPr/>
          <a:lstStyle/>
          <a:p>
            <a:fld id="{08A34B40-62DF-4B02-8F5B-E66C6268531D}" type="slidenum">
              <a:rPr lang="id-ID" smtClean="0"/>
              <a:t>‹#›</a:t>
            </a:fld>
            <a:endParaRPr lang="id-ID"/>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AA0E61C-893D-45A8-9142-FBE1609C21B5}" type="datetimeFigureOut">
              <a:rPr lang="id-ID" smtClean="0"/>
              <a:t>19/02/13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8A34B40-62DF-4B02-8F5B-E66C6268531D}" type="slidenum">
              <a:rPr lang="id-ID" smtClean="0"/>
              <a:t>‹#›</a:t>
            </a:fld>
            <a:endParaRPr lang="id-ID"/>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AA0E61C-893D-45A8-9142-FBE1609C21B5}" type="datetimeFigureOut">
              <a:rPr lang="id-ID" smtClean="0"/>
              <a:t>19/02/13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8A34B40-62DF-4B02-8F5B-E66C6268531D}" type="slidenum">
              <a:rPr lang="id-ID" smtClean="0"/>
              <a:t>‹#›</a:t>
            </a:fld>
            <a:endParaRPr lang="id-ID"/>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AA0E61C-893D-45A8-9142-FBE1609C21B5}" type="datetimeFigureOut">
              <a:rPr lang="id-ID" smtClean="0"/>
              <a:t>19/02/13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A34B40-62DF-4B02-8F5B-E66C6268531D}" type="slidenum">
              <a:rPr lang="id-ID" smtClean="0"/>
              <a:t>‹#›</a:t>
            </a:fld>
            <a:endParaRPr lang="id-ID"/>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A0E61C-893D-45A8-9142-FBE1609C21B5}" type="datetimeFigureOut">
              <a:rPr lang="id-ID" smtClean="0"/>
              <a:t>19/02/13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8A34B40-62DF-4B02-8F5B-E66C6268531D}" type="slidenum">
              <a:rPr lang="id-ID" smtClean="0"/>
              <a:t>‹#›</a:t>
            </a:fld>
            <a:endParaRPr lang="id-ID"/>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A0E61C-893D-45A8-9142-FBE1609C21B5}" type="datetimeFigureOut">
              <a:rPr lang="id-ID" smtClean="0"/>
              <a:t>19/02/13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8A34B40-62DF-4B02-8F5B-E66C6268531D}"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AA0E61C-893D-45A8-9142-FBE1609C21B5}" type="datetimeFigureOut">
              <a:rPr lang="id-ID" smtClean="0"/>
              <a:t>19/02/13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8A34B40-62DF-4B02-8F5B-E66C6268531D}" type="slidenum">
              <a:rPr lang="id-ID" smtClean="0"/>
              <a:t>‹#›</a:t>
            </a:fld>
            <a:endParaRPr lang="id-ID"/>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AA0E61C-893D-45A8-9142-FBE1609C21B5}" type="datetimeFigureOut">
              <a:rPr lang="id-ID" smtClean="0"/>
              <a:t>19/02/13</a:t>
            </a:fld>
            <a:endParaRPr lang="id-ID"/>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d-ID"/>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8A34B40-62DF-4B02-8F5B-E66C6268531D}" type="slidenum">
              <a:rPr lang="id-ID" smtClean="0"/>
              <a:t>‹#›</a:t>
            </a:fld>
            <a:endParaRPr lang="id-ID"/>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JavaScript" TargetMode="External"/><Relationship Id="rId4" Type="http://schemas.openxmlformats.org/officeDocument/2006/relationships/hyperlink" Target="http://en.wikipedia.org/wiki/XML" TargetMode="External"/><Relationship Id="rId5" Type="http://schemas.openxmlformats.org/officeDocument/2006/relationships/hyperlink" Target="http://en.wikipedia.org/wiki/Ajax_(programming))" TargetMode="External"/><Relationship Id="rId1" Type="http://schemas.openxmlformats.org/officeDocument/2006/relationships/slideLayout" Target="../slideLayouts/slideLayout2.xml"/><Relationship Id="rId2" Type="http://schemas.openxmlformats.org/officeDocument/2006/relationships/hyperlink" Target="http://en.wikipedia.org/wiki/Asynchronous_I/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b="1" dirty="0" smtClean="0"/>
              <a:t>Web Programming</a:t>
            </a:r>
            <a:r>
              <a:rPr lang="en-US" dirty="0"/>
              <a:t/>
            </a:r>
            <a:br>
              <a:rPr lang="en-US" dirty="0"/>
            </a:br>
            <a:r>
              <a:rPr lang="en-US" sz="2400" i="1" dirty="0"/>
              <a:t>Pre-01–</a:t>
            </a:r>
            <a:r>
              <a:rPr lang="id-ID" sz="2400" i="1" dirty="0"/>
              <a:t> Introduction to Dynamic </a:t>
            </a:r>
            <a:r>
              <a:rPr lang="id-ID" sz="2400" i="1" dirty="0" smtClean="0"/>
              <a:t>Web</a:t>
            </a:r>
            <a:endParaRPr lang="id-ID" sz="2400" i="1" dirty="0">
              <a:solidFill>
                <a:srgbClr val="FF0000"/>
              </a:solidFill>
            </a:endParaRPr>
          </a:p>
        </p:txBody>
      </p:sp>
      <p:sp>
        <p:nvSpPr>
          <p:cNvPr id="3" name="Subtitle 2"/>
          <p:cNvSpPr>
            <a:spLocks noGrp="1"/>
          </p:cNvSpPr>
          <p:nvPr>
            <p:ph type="subTitle" idx="1"/>
          </p:nvPr>
        </p:nvSpPr>
        <p:spPr/>
        <p:txBody>
          <a:bodyPr>
            <a:normAutofit/>
          </a:bodyPr>
          <a:lstStyle/>
          <a:p>
            <a:r>
              <a:rPr lang="id-ID" dirty="0" smtClean="0"/>
              <a:t>Aryo Pinandito, ST, M.MT</a:t>
            </a:r>
            <a:endParaRPr lang="id-ID" dirty="0"/>
          </a:p>
        </p:txBody>
      </p:sp>
    </p:spTree>
    <p:extLst>
      <p:ext uri="{BB962C8B-B14F-4D97-AF65-F5344CB8AC3E}">
        <p14:creationId xmlns:p14="http://schemas.microsoft.com/office/powerpoint/2010/main" val="8978069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Mixed Server/Client:</a:t>
            </a:r>
            <a:endParaRPr lang="en-US"/>
          </a:p>
        </p:txBody>
      </p:sp>
      <p:sp>
        <p:nvSpPr>
          <p:cNvPr id="10243" name="Content Placeholder 2"/>
          <p:cNvSpPr>
            <a:spLocks noGrp="1"/>
          </p:cNvSpPr>
          <p:nvPr>
            <p:ph idx="1"/>
          </p:nvPr>
        </p:nvSpPr>
        <p:spPr/>
        <p:txBody>
          <a:bodyPr/>
          <a:lstStyle/>
          <a:p>
            <a:r>
              <a:rPr lang="en-US" dirty="0" smtClean="0"/>
              <a:t>(Pre-)processing happens on the client to avoid the delay in passing data back and forth to the server</a:t>
            </a:r>
          </a:p>
          <a:p>
            <a:r>
              <a:rPr lang="en-US" dirty="0" smtClean="0"/>
              <a:t>Server processes more complex requests, usually utilizing other resources such as a database.</a:t>
            </a:r>
          </a:p>
          <a:p>
            <a:pPr lvl="1"/>
            <a:r>
              <a:rPr lang="en-US" dirty="0" smtClean="0"/>
              <a:t>Google Maps is such a complex, dual purpose </a:t>
            </a:r>
            <a:r>
              <a:rPr lang="ja-JP" altLang="en-US" dirty="0" smtClean="0"/>
              <a:t>“</a:t>
            </a:r>
            <a:r>
              <a:rPr lang="en-US" dirty="0" smtClean="0"/>
              <a:t>application</a:t>
            </a:r>
            <a:r>
              <a:rPr lang="ja-JP" altLang="en-US" dirty="0" smtClean="0"/>
              <a:t>”</a:t>
            </a:r>
            <a:r>
              <a:rPr lang="en-US" dirty="0" smtClean="0"/>
              <a:t>. </a:t>
            </a:r>
          </a:p>
          <a:p>
            <a:endParaRPr lang="en-US" dirty="0" smtClean="0"/>
          </a:p>
          <a:p>
            <a:r>
              <a:rPr lang="en-US" dirty="0" smtClean="0"/>
              <a:t>The hot topic these days: AJAX:  </a:t>
            </a:r>
            <a:r>
              <a:rPr lang="en-US" dirty="0" smtClean="0">
                <a:hlinkClick r:id="rId2" tooltip="Asynchronous I/O"/>
              </a:rPr>
              <a:t>Asynchronous</a:t>
            </a:r>
            <a:r>
              <a:rPr lang="en-US" dirty="0" smtClean="0"/>
              <a:t> </a:t>
            </a:r>
            <a:r>
              <a:rPr lang="en-US" dirty="0" smtClean="0">
                <a:hlinkClick r:id="rId3" tooltip="JavaScript"/>
              </a:rPr>
              <a:t>JavaScript</a:t>
            </a:r>
            <a:r>
              <a:rPr lang="en-US" dirty="0" smtClean="0"/>
              <a:t> and </a:t>
            </a:r>
            <a:r>
              <a:rPr lang="en-US" dirty="0" smtClean="0">
                <a:hlinkClick r:id="rId4" tooltip="XML"/>
              </a:rPr>
              <a:t>XML</a:t>
            </a:r>
            <a:r>
              <a:rPr lang="en-US" dirty="0" smtClean="0"/>
              <a:t> (see </a:t>
            </a:r>
            <a:r>
              <a:rPr lang="en-US" dirty="0" smtClean="0">
                <a:hlinkClick r:id="rId5"/>
              </a:rPr>
              <a:t>http://en.wikipedia.org/wiki/Ajax_(programming))</a:t>
            </a:r>
            <a:r>
              <a:rPr lang="en-US" dirty="0" smtClean="0"/>
              <a:t>.</a:t>
            </a:r>
            <a:endParaRPr lang="en-US" dirty="0"/>
          </a:p>
        </p:txBody>
      </p:sp>
    </p:spTree>
    <p:extLst>
      <p:ext uri="{BB962C8B-B14F-4D97-AF65-F5344CB8AC3E}">
        <p14:creationId xmlns:p14="http://schemas.microsoft.com/office/powerpoint/2010/main" val="3188592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Client-side Dynamic Web</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145178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zh-CN" smtClean="0"/>
              <a:t>Flash</a:t>
            </a:r>
            <a:endParaRPr lang="en-US"/>
          </a:p>
        </p:txBody>
      </p:sp>
      <p:sp>
        <p:nvSpPr>
          <p:cNvPr id="77827" name="Rectangle 3"/>
          <p:cNvSpPr>
            <a:spLocks noGrp="1" noChangeArrowheads="1"/>
          </p:cNvSpPr>
          <p:nvPr>
            <p:ph type="body" idx="1"/>
          </p:nvPr>
        </p:nvSpPr>
        <p:spPr/>
        <p:txBody>
          <a:bodyPr>
            <a:normAutofit/>
          </a:bodyPr>
          <a:lstStyle/>
          <a:p>
            <a:r>
              <a:rPr lang="en-US" altLang="zh-CN" dirty="0" smtClean="0"/>
              <a:t>First developed in 1995, currently Flash 11.0 version</a:t>
            </a:r>
          </a:p>
          <a:p>
            <a:r>
              <a:rPr lang="en-US" altLang="zh-CN" dirty="0" smtClean="0"/>
              <a:t>Combine graphics, animation, sound and scripting</a:t>
            </a:r>
          </a:p>
          <a:p>
            <a:r>
              <a:rPr lang="en-US" altLang="zh-CN" dirty="0" smtClean="0"/>
              <a:t>Use vector graphics</a:t>
            </a:r>
          </a:p>
          <a:p>
            <a:r>
              <a:rPr lang="en-US" altLang="zh-CN" dirty="0" smtClean="0"/>
              <a:t>.</a:t>
            </a:r>
            <a:r>
              <a:rPr lang="en-US" altLang="zh-CN" dirty="0" err="1" smtClean="0"/>
              <a:t>swf</a:t>
            </a:r>
            <a:r>
              <a:rPr lang="en-US" altLang="zh-CN" dirty="0" smtClean="0"/>
              <a:t> and .</a:t>
            </a:r>
            <a:r>
              <a:rPr lang="en-US" altLang="zh-CN" dirty="0" err="1" smtClean="0"/>
              <a:t>fla</a:t>
            </a:r>
            <a:r>
              <a:rPr lang="en-US" altLang="zh-CN" dirty="0" smtClean="0"/>
              <a:t> formats</a:t>
            </a:r>
          </a:p>
          <a:p>
            <a:r>
              <a:rPr lang="en-US" altLang="zh-CN" dirty="0" smtClean="0"/>
              <a:t>Software: Adobe Flash /</a:t>
            </a:r>
            <a:r>
              <a:rPr lang="en-US" dirty="0" err="1" smtClean="0"/>
              <a:t>SWiSH</a:t>
            </a:r>
            <a:r>
              <a:rPr lang="en-US" altLang="zh-CN" dirty="0" smtClean="0"/>
              <a:t>/</a:t>
            </a:r>
            <a:r>
              <a:rPr lang="en-US" dirty="0" smtClean="0"/>
              <a:t>M</a:t>
            </a:r>
            <a:r>
              <a:rPr lang="en-US" altLang="zh-CN" dirty="0" smtClean="0"/>
              <a:t>ix</a:t>
            </a:r>
            <a:r>
              <a:rPr lang="en-US" dirty="0" smtClean="0"/>
              <a:t> FX</a:t>
            </a:r>
            <a:r>
              <a:rPr lang="en-US" altLang="zh-CN" dirty="0" smtClean="0"/>
              <a:t>/Others</a:t>
            </a:r>
          </a:p>
          <a:p>
            <a:endParaRPr lang="en-US" altLang="zh-CN" dirty="0" smtClean="0"/>
          </a:p>
          <a:p>
            <a:r>
              <a:rPr lang="en-US" altLang="zh-CN" dirty="0" smtClean="0"/>
              <a:t>Strength</a:t>
            </a:r>
          </a:p>
          <a:p>
            <a:pPr lvl="1"/>
            <a:r>
              <a:rPr lang="en-US" altLang="zh-CN" dirty="0" smtClean="0"/>
              <a:t>Catchy</a:t>
            </a:r>
            <a:r>
              <a:rPr lang="en-US" altLang="zh-CN" dirty="0"/>
              <a:t>, high level of visual </a:t>
            </a:r>
            <a:r>
              <a:rPr lang="en-US" altLang="zh-CN" dirty="0" smtClean="0"/>
              <a:t>impact</a:t>
            </a:r>
          </a:p>
          <a:p>
            <a:pPr lvl="1"/>
            <a:r>
              <a:rPr lang="en-US" altLang="zh-CN" dirty="0" smtClean="0"/>
              <a:t>Work </a:t>
            </a:r>
            <a:r>
              <a:rPr lang="en-US" altLang="zh-CN" dirty="0"/>
              <a:t>well with HTML (&lt;object&gt; and &lt;embed&gt; tags</a:t>
            </a:r>
            <a:r>
              <a:rPr lang="en-US" altLang="zh-CN" dirty="0" smtClean="0"/>
              <a:t>)</a:t>
            </a:r>
          </a:p>
          <a:p>
            <a:pPr lvl="1"/>
            <a:r>
              <a:rPr lang="en-US" altLang="zh-CN" dirty="0" smtClean="0"/>
              <a:t>Good </a:t>
            </a:r>
            <a:r>
              <a:rPr lang="en-US" altLang="zh-CN" dirty="0"/>
              <a:t>for interactive games, educational sites</a:t>
            </a:r>
          </a:p>
          <a:p>
            <a:pPr lvl="1"/>
            <a:endParaRPr lang="en-US" altLang="zh-CN" dirty="0"/>
          </a:p>
        </p:txBody>
      </p:sp>
    </p:spTree>
    <p:extLst>
      <p:ext uri="{BB962C8B-B14F-4D97-AF65-F5344CB8AC3E}">
        <p14:creationId xmlns:p14="http://schemas.microsoft.com/office/powerpoint/2010/main" val="147865555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zh-CN" smtClean="0"/>
              <a:t>Flash—IA Considerations</a:t>
            </a:r>
            <a:endParaRPr lang="en-US"/>
          </a:p>
        </p:txBody>
      </p:sp>
      <p:sp>
        <p:nvSpPr>
          <p:cNvPr id="80899" name="Rectangle 3"/>
          <p:cNvSpPr>
            <a:spLocks noGrp="1" noChangeArrowheads="1"/>
          </p:cNvSpPr>
          <p:nvPr>
            <p:ph type="body" idx="1"/>
          </p:nvPr>
        </p:nvSpPr>
        <p:spPr/>
        <p:txBody>
          <a:bodyPr>
            <a:normAutofit lnSpcReduction="10000"/>
          </a:bodyPr>
          <a:lstStyle/>
          <a:p>
            <a:r>
              <a:rPr lang="en-US" altLang="zh-CN" smtClean="0"/>
              <a:t>Bandwidth and load time constrains: take a long time to download and consume vast amounts of bandwidth.</a:t>
            </a:r>
          </a:p>
          <a:p>
            <a:endParaRPr lang="en-US" altLang="zh-CN" smtClean="0"/>
          </a:p>
          <a:p>
            <a:r>
              <a:rPr lang="en-US" altLang="zh-CN" smtClean="0"/>
              <a:t>Usability constrains: break the back button, no control over text size, standard colors for visited and unvisited links not work</a:t>
            </a:r>
          </a:p>
          <a:p>
            <a:endParaRPr lang="en-US" altLang="zh-CN" smtClean="0"/>
          </a:p>
          <a:p>
            <a:r>
              <a:rPr lang="en-US" altLang="zh-CN" smtClean="0"/>
              <a:t>Search engine constrains: The Google index does include pages that use Flash. However, this is a new feature, so the crawlers may still experience problems indexing Flash pages.) </a:t>
            </a:r>
          </a:p>
          <a:p>
            <a:endParaRPr lang="en-US" altLang="zh-CN" smtClean="0"/>
          </a:p>
          <a:p>
            <a:endParaRPr lang="en-US"/>
          </a:p>
        </p:txBody>
      </p:sp>
    </p:spTree>
    <p:extLst>
      <p:ext uri="{BB962C8B-B14F-4D97-AF65-F5344CB8AC3E}">
        <p14:creationId xmlns:p14="http://schemas.microsoft.com/office/powerpoint/2010/main" val="26301603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zh-CN" smtClean="0"/>
              <a:t>JavaScript</a:t>
            </a:r>
            <a:endParaRPr lang="en-US"/>
          </a:p>
        </p:txBody>
      </p:sp>
      <p:sp>
        <p:nvSpPr>
          <p:cNvPr id="81923" name="Rectangle 3"/>
          <p:cNvSpPr>
            <a:spLocks noGrp="1" noChangeArrowheads="1"/>
          </p:cNvSpPr>
          <p:nvPr>
            <p:ph type="body" idx="1"/>
          </p:nvPr>
        </p:nvSpPr>
        <p:spPr/>
        <p:txBody>
          <a:bodyPr>
            <a:normAutofit fontScale="92500" lnSpcReduction="10000"/>
          </a:bodyPr>
          <a:lstStyle/>
          <a:p>
            <a:r>
              <a:rPr lang="en-US" altLang="zh-CN" dirty="0" smtClean="0"/>
              <a:t>First rollout in 1995, named </a:t>
            </a:r>
            <a:r>
              <a:rPr lang="en-US" altLang="zh-CN" dirty="0" err="1" smtClean="0"/>
              <a:t>Livescript</a:t>
            </a:r>
            <a:r>
              <a:rPr lang="en-US" altLang="zh-CN" dirty="0" smtClean="0"/>
              <a:t>,  developed by Netscape</a:t>
            </a:r>
          </a:p>
          <a:p>
            <a:r>
              <a:rPr lang="en-US" altLang="zh-CN" dirty="0" smtClean="0"/>
              <a:t>Most important JavaScript event: early marriage with HTML</a:t>
            </a:r>
          </a:p>
          <a:p>
            <a:r>
              <a:rPr lang="en-US" altLang="zh-CN" dirty="0" smtClean="0"/>
              <a:t>JavaScript and Java (similar syntax)</a:t>
            </a:r>
          </a:p>
          <a:p>
            <a:r>
              <a:rPr lang="en-US" altLang="zh-CN" dirty="0" smtClean="0"/>
              <a:t>Created for non-programmers (loosely typed scripting language)</a:t>
            </a:r>
          </a:p>
          <a:p>
            <a:pPr lvl="1"/>
            <a:r>
              <a:rPr lang="en-US" altLang="zh-CN" dirty="0"/>
              <a:t>Speed: fast, code functions run immediately on the user’s computer</a:t>
            </a:r>
          </a:p>
          <a:p>
            <a:pPr lvl="1"/>
            <a:r>
              <a:rPr lang="en-US" altLang="zh-CN" dirty="0"/>
              <a:t>Simplicity: relatively simple to learn and implement</a:t>
            </a:r>
          </a:p>
          <a:p>
            <a:pPr lvl="1"/>
            <a:r>
              <a:rPr lang="en-US" altLang="zh-CN" dirty="0"/>
              <a:t>Versatility: plays nicely with other languages, can be inserted into any web page regardless of the file extension.</a:t>
            </a:r>
          </a:p>
          <a:p>
            <a:pPr lvl="1"/>
            <a:r>
              <a:rPr lang="en-US" altLang="zh-CN" dirty="0"/>
              <a:t>Server load: reduces the demand on the site server</a:t>
            </a:r>
            <a:r>
              <a:rPr lang="en-US" altLang="zh-CN" dirty="0" smtClean="0"/>
              <a:t>.</a:t>
            </a:r>
          </a:p>
          <a:p>
            <a:endParaRPr lang="en-US" altLang="zh-CN" dirty="0" smtClean="0"/>
          </a:p>
          <a:p>
            <a:endParaRPr lang="en-US" altLang="zh-CN" dirty="0" smtClean="0"/>
          </a:p>
          <a:p>
            <a:endParaRPr lang="en-US" dirty="0"/>
          </a:p>
        </p:txBody>
      </p:sp>
    </p:spTree>
    <p:extLst>
      <p:ext uri="{BB962C8B-B14F-4D97-AF65-F5344CB8AC3E}">
        <p14:creationId xmlns:p14="http://schemas.microsoft.com/office/powerpoint/2010/main" val="69487269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ltLang="zh-CN" smtClean="0"/>
              <a:t>JavaScript — IA considerations</a:t>
            </a:r>
            <a:endParaRPr lang="en-US"/>
          </a:p>
        </p:txBody>
      </p:sp>
      <p:sp>
        <p:nvSpPr>
          <p:cNvPr id="84995" name="Rectangle 3"/>
          <p:cNvSpPr>
            <a:spLocks noGrp="1" noChangeArrowheads="1"/>
          </p:cNvSpPr>
          <p:nvPr>
            <p:ph type="body" idx="1"/>
          </p:nvPr>
        </p:nvSpPr>
        <p:spPr/>
        <p:txBody>
          <a:bodyPr/>
          <a:lstStyle/>
          <a:p>
            <a:r>
              <a:rPr lang="en-US" altLang="zh-CN" dirty="0" smtClean="0"/>
              <a:t>Security: the code executes on the user’s computer, it can be exploited for malicious purposes</a:t>
            </a:r>
          </a:p>
          <a:p>
            <a:endParaRPr lang="en-US" altLang="zh-CN" dirty="0" smtClean="0"/>
          </a:p>
          <a:p>
            <a:r>
              <a:rPr lang="en-US" altLang="zh-CN" dirty="0" smtClean="0"/>
              <a:t>Cross-platform issues: </a:t>
            </a:r>
            <a:r>
              <a:rPr lang="en-US" dirty="0" smtClean="0"/>
              <a:t>Some browsers don't support the language or they don't support all aspects of the language</a:t>
            </a:r>
            <a:r>
              <a:rPr lang="en-US" altLang="zh-CN" dirty="0" smtClean="0"/>
              <a:t>.</a:t>
            </a:r>
            <a:endParaRPr lang="en-US" dirty="0" smtClean="0"/>
          </a:p>
          <a:p>
            <a:endParaRPr lang="en-US" altLang="zh-CN" dirty="0" smtClean="0"/>
          </a:p>
          <a:p>
            <a:endParaRPr lang="en-US" dirty="0"/>
          </a:p>
        </p:txBody>
      </p:sp>
    </p:spTree>
    <p:extLst>
      <p:ext uri="{BB962C8B-B14F-4D97-AF65-F5344CB8AC3E}">
        <p14:creationId xmlns:p14="http://schemas.microsoft.com/office/powerpoint/2010/main" val="38181737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ltLang="zh-CN" dirty="0" smtClean="0"/>
              <a:t>Client-side Dynamic Web: Conclusion</a:t>
            </a:r>
            <a:endParaRPr lang="en-US" dirty="0"/>
          </a:p>
        </p:txBody>
      </p:sp>
      <p:sp>
        <p:nvSpPr>
          <p:cNvPr id="102405" name="Rectangle 5"/>
          <p:cNvSpPr>
            <a:spLocks noGrp="1" noChangeArrowheads="1"/>
          </p:cNvSpPr>
          <p:nvPr>
            <p:ph type="body" idx="1"/>
          </p:nvPr>
        </p:nvSpPr>
        <p:spPr/>
        <p:txBody>
          <a:bodyPr/>
          <a:lstStyle/>
          <a:p>
            <a:r>
              <a:rPr lang="en-US" altLang="zh-CN" smtClean="0"/>
              <a:t>Need for interaction on web pages is diverse.</a:t>
            </a:r>
            <a:endParaRPr lang="en-US" smtClean="0"/>
          </a:p>
          <a:p>
            <a:r>
              <a:rPr lang="en-US" smtClean="0"/>
              <a:t>No single technology is dominant for a specific dynamic feature.</a:t>
            </a:r>
          </a:p>
          <a:p>
            <a:r>
              <a:rPr lang="en-US" smtClean="0"/>
              <a:t>Based on users, content and context, information architects can consider different technologies.</a:t>
            </a:r>
          </a:p>
          <a:p>
            <a:r>
              <a:rPr lang="en-US" smtClean="0"/>
              <a:t>Just because it can be done, doesn't mean you have to do it. </a:t>
            </a:r>
          </a:p>
          <a:p>
            <a:endParaRPr lang="en-US"/>
          </a:p>
        </p:txBody>
      </p:sp>
    </p:spTree>
    <p:extLst>
      <p:ext uri="{BB962C8B-B14F-4D97-AF65-F5344CB8AC3E}">
        <p14:creationId xmlns:p14="http://schemas.microsoft.com/office/powerpoint/2010/main" val="111363385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Server-Side Dynamic Web</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411606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Client-Server Model	</a:t>
            </a:r>
            <a:endParaRPr lang="en-US" dirty="0"/>
          </a:p>
        </p:txBody>
      </p:sp>
      <p:sp>
        <p:nvSpPr>
          <p:cNvPr id="3" name="Content Placeholder 2"/>
          <p:cNvSpPr>
            <a:spLocks noGrp="1"/>
          </p:cNvSpPr>
          <p:nvPr>
            <p:ph sz="quarter" idx="1"/>
          </p:nvPr>
        </p:nvSpPr>
        <p:spPr/>
        <p:txBody>
          <a:bodyPr/>
          <a:lstStyle/>
          <a:p>
            <a:r>
              <a:rPr lang="en-US" dirty="0"/>
              <a:t>Client/server model is a concept for describing communications between computing processes that are classified as service consumers (clients) and service providers (servers).</a:t>
            </a:r>
          </a:p>
        </p:txBody>
      </p:sp>
      <p:cxnSp>
        <p:nvCxnSpPr>
          <p:cNvPr id="5" name="Straight Connector 4"/>
          <p:cNvCxnSpPr/>
          <p:nvPr/>
        </p:nvCxnSpPr>
        <p:spPr>
          <a:xfrm>
            <a:off x="3299726" y="4355717"/>
            <a:ext cx="1992354" cy="938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3275856" y="4797152"/>
            <a:ext cx="2016224" cy="0"/>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427243" y="3861048"/>
            <a:ext cx="1792829" cy="369332"/>
          </a:xfrm>
          <a:prstGeom prst="rect">
            <a:avLst/>
          </a:prstGeom>
          <a:noFill/>
        </p:spPr>
        <p:txBody>
          <a:bodyPr wrap="none" rtlCol="0">
            <a:spAutoFit/>
          </a:bodyPr>
          <a:lstStyle/>
          <a:p>
            <a:r>
              <a:rPr lang="en-US" dirty="0" smtClean="0"/>
              <a:t>Service Request</a:t>
            </a:r>
            <a:endParaRPr lang="en-US" dirty="0"/>
          </a:p>
        </p:txBody>
      </p:sp>
      <p:sp>
        <p:nvSpPr>
          <p:cNvPr id="13" name="TextBox 12"/>
          <p:cNvSpPr txBox="1"/>
          <p:nvPr/>
        </p:nvSpPr>
        <p:spPr>
          <a:xfrm>
            <a:off x="3491880" y="5013176"/>
            <a:ext cx="1620155" cy="369332"/>
          </a:xfrm>
          <a:prstGeom prst="rect">
            <a:avLst/>
          </a:prstGeom>
          <a:noFill/>
        </p:spPr>
        <p:txBody>
          <a:bodyPr wrap="none" rtlCol="0">
            <a:spAutoFit/>
          </a:bodyPr>
          <a:lstStyle/>
          <a:p>
            <a:r>
              <a:rPr lang="en-US" dirty="0" smtClean="0"/>
              <a:t>Service Result</a:t>
            </a:r>
            <a:endParaRPr lang="en-US" dirty="0"/>
          </a:p>
        </p:txBody>
      </p:sp>
      <p:sp>
        <p:nvSpPr>
          <p:cNvPr id="14" name="TextBox 13"/>
          <p:cNvSpPr txBox="1"/>
          <p:nvPr/>
        </p:nvSpPr>
        <p:spPr>
          <a:xfrm>
            <a:off x="1403648" y="5661248"/>
            <a:ext cx="900720" cy="369332"/>
          </a:xfrm>
          <a:prstGeom prst="rect">
            <a:avLst/>
          </a:prstGeom>
          <a:noFill/>
        </p:spPr>
        <p:txBody>
          <a:bodyPr wrap="none" rtlCol="0">
            <a:spAutoFit/>
          </a:bodyPr>
          <a:lstStyle/>
          <a:p>
            <a:r>
              <a:rPr lang="en-US" dirty="0" smtClean="0"/>
              <a:t>Clients</a:t>
            </a:r>
            <a:endParaRPr lang="en-US" dirty="0"/>
          </a:p>
        </p:txBody>
      </p:sp>
      <p:pic>
        <p:nvPicPr>
          <p:cNvPr id="15" name="Picture 14"/>
          <p:cNvPicPr>
            <a:picLocks noChangeAspect="1"/>
          </p:cNvPicPr>
          <p:nvPr/>
        </p:nvPicPr>
        <p:blipFill>
          <a:blip r:embed="rId2"/>
          <a:stretch>
            <a:fillRect/>
          </a:stretch>
        </p:blipFill>
        <p:spPr>
          <a:xfrm>
            <a:off x="899592" y="4005064"/>
            <a:ext cx="913284" cy="913284"/>
          </a:xfrm>
          <a:prstGeom prst="rect">
            <a:avLst/>
          </a:prstGeom>
        </p:spPr>
      </p:pic>
      <p:pic>
        <p:nvPicPr>
          <p:cNvPr id="16" name="Picture 15"/>
          <p:cNvPicPr>
            <a:picLocks noChangeAspect="1"/>
          </p:cNvPicPr>
          <p:nvPr/>
        </p:nvPicPr>
        <p:blipFill>
          <a:blip r:embed="rId2"/>
          <a:stretch>
            <a:fillRect/>
          </a:stretch>
        </p:blipFill>
        <p:spPr>
          <a:xfrm>
            <a:off x="2051720" y="4581128"/>
            <a:ext cx="913284" cy="913284"/>
          </a:xfrm>
          <a:prstGeom prst="rect">
            <a:avLst/>
          </a:prstGeom>
        </p:spPr>
      </p:pic>
      <p:pic>
        <p:nvPicPr>
          <p:cNvPr id="17" name="Picture 16"/>
          <p:cNvPicPr>
            <a:picLocks noChangeAspect="1"/>
          </p:cNvPicPr>
          <p:nvPr/>
        </p:nvPicPr>
        <p:blipFill>
          <a:blip r:embed="rId2"/>
          <a:stretch>
            <a:fillRect/>
          </a:stretch>
        </p:blipFill>
        <p:spPr>
          <a:xfrm>
            <a:off x="2051720" y="3356992"/>
            <a:ext cx="913284" cy="913284"/>
          </a:xfrm>
          <a:prstGeom prst="rect">
            <a:avLst/>
          </a:prstGeom>
        </p:spPr>
      </p:pic>
      <p:pic>
        <p:nvPicPr>
          <p:cNvPr id="18" name="Picture 17"/>
          <p:cNvPicPr>
            <a:picLocks noChangeAspect="1"/>
          </p:cNvPicPr>
          <p:nvPr/>
        </p:nvPicPr>
        <p:blipFill>
          <a:blip r:embed="rId3"/>
          <a:stretch>
            <a:fillRect/>
          </a:stretch>
        </p:blipFill>
        <p:spPr>
          <a:xfrm>
            <a:off x="5292080" y="3068960"/>
            <a:ext cx="2269342" cy="2480444"/>
          </a:xfrm>
          <a:prstGeom prst="rect">
            <a:avLst/>
          </a:prstGeom>
        </p:spPr>
      </p:pic>
      <p:sp>
        <p:nvSpPr>
          <p:cNvPr id="19" name="TextBox 18"/>
          <p:cNvSpPr txBox="1"/>
          <p:nvPr/>
        </p:nvSpPr>
        <p:spPr>
          <a:xfrm>
            <a:off x="6084168" y="5661248"/>
            <a:ext cx="835798" cy="369332"/>
          </a:xfrm>
          <a:prstGeom prst="rect">
            <a:avLst/>
          </a:prstGeom>
          <a:noFill/>
        </p:spPr>
        <p:txBody>
          <a:bodyPr wrap="none" rtlCol="0">
            <a:spAutoFit/>
          </a:bodyPr>
          <a:lstStyle/>
          <a:p>
            <a:r>
              <a:rPr lang="en-US" dirty="0" smtClean="0"/>
              <a:t>Server</a:t>
            </a:r>
            <a:endParaRPr lang="en-US" dirty="0"/>
          </a:p>
        </p:txBody>
      </p:sp>
    </p:spTree>
    <p:extLst>
      <p:ext uri="{BB962C8B-B14F-4D97-AF65-F5344CB8AC3E}">
        <p14:creationId xmlns:p14="http://schemas.microsoft.com/office/powerpoint/2010/main" val="228995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Features of Client-Server Model</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a:t>Clients and servers are functional modules with well defined </a:t>
            </a:r>
            <a:r>
              <a:rPr lang="en-US" dirty="0" smtClean="0"/>
              <a:t>interfaces, can </a:t>
            </a:r>
            <a:r>
              <a:rPr lang="en-US" dirty="0"/>
              <a:t>be implemented by a set of software modules, hardware components, or a combination thereof</a:t>
            </a:r>
            <a:r>
              <a:rPr lang="en-US" dirty="0" smtClean="0"/>
              <a:t>.</a:t>
            </a:r>
          </a:p>
          <a:p>
            <a:r>
              <a:rPr lang="en-US" dirty="0"/>
              <a:t>Each client/server relationship is established between two functional modules when one module (client) initiates a service request and the other (server) chooses to respond to the service request</a:t>
            </a:r>
            <a:r>
              <a:rPr lang="en-US" dirty="0" smtClean="0"/>
              <a:t>.</a:t>
            </a:r>
          </a:p>
          <a:p>
            <a:r>
              <a:rPr lang="en-US" dirty="0"/>
              <a:t>Information exchange between clients and servers is strictly through </a:t>
            </a:r>
            <a:r>
              <a:rPr lang="en-US" dirty="0" smtClean="0"/>
              <a:t>messages</a:t>
            </a:r>
          </a:p>
          <a:p>
            <a:r>
              <a:rPr lang="en-US" dirty="0"/>
              <a:t>Messages exchanged are typically interactive. In other words, C/S model does not support an off-line process</a:t>
            </a:r>
            <a:r>
              <a:rPr lang="en-US" dirty="0" smtClean="0"/>
              <a:t>.</a:t>
            </a:r>
          </a:p>
          <a:p>
            <a:r>
              <a:rPr lang="en-US" dirty="0"/>
              <a:t>Clients and servers typically reside on separate machines connected through a network. Conceptually, clients and servers may run on the same machine or on separate machines.</a:t>
            </a:r>
          </a:p>
        </p:txBody>
      </p:sp>
    </p:spTree>
    <p:extLst>
      <p:ext uri="{BB962C8B-B14F-4D97-AF65-F5344CB8AC3E}">
        <p14:creationId xmlns:p14="http://schemas.microsoft.com/office/powerpoint/2010/main" val="304235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sz="3600"/>
              <a:t>What is a dynamic Web Page?</a:t>
            </a:r>
          </a:p>
        </p:txBody>
      </p:sp>
      <p:sp>
        <p:nvSpPr>
          <p:cNvPr id="99331" name="Rectangle 3"/>
          <p:cNvSpPr>
            <a:spLocks noGrp="1" noChangeArrowheads="1"/>
          </p:cNvSpPr>
          <p:nvPr>
            <p:ph type="body" idx="1"/>
          </p:nvPr>
        </p:nvSpPr>
        <p:spPr/>
        <p:txBody>
          <a:bodyPr/>
          <a:lstStyle/>
          <a:p>
            <a:r>
              <a:rPr lang="en-US" dirty="0">
                <a:solidFill>
                  <a:schemeClr val="tx2"/>
                </a:solidFill>
              </a:rPr>
              <a:t>General Definition:</a:t>
            </a:r>
          </a:p>
          <a:p>
            <a:pPr lvl="1"/>
            <a:r>
              <a:rPr lang="en-US" dirty="0">
                <a:solidFill>
                  <a:schemeClr val="tx2"/>
                </a:solidFill>
              </a:rPr>
              <a:t>A web page that changes based on the input of the user outside of navigating to another page.</a:t>
            </a:r>
          </a:p>
          <a:p>
            <a:r>
              <a:rPr lang="en-US" dirty="0">
                <a:solidFill>
                  <a:schemeClr val="tx2"/>
                </a:solidFill>
              </a:rPr>
              <a:t>A more specific definition:</a:t>
            </a:r>
          </a:p>
          <a:p>
            <a:pPr lvl="1"/>
            <a:r>
              <a:rPr lang="en-US" dirty="0">
                <a:solidFill>
                  <a:schemeClr val="tx2"/>
                </a:solidFill>
              </a:rPr>
              <a:t>A web page that dynamically decides what to display given the </a:t>
            </a:r>
            <a:r>
              <a:rPr lang="en-US" dirty="0" smtClean="0">
                <a:solidFill>
                  <a:schemeClr val="tx2"/>
                </a:solidFill>
              </a:rPr>
              <a:t>user</a:t>
            </a:r>
            <a:r>
              <a:rPr lang="en-US" dirty="0" smtClean="0">
                <a:latin typeface="Arial"/>
              </a:rPr>
              <a:t>'</a:t>
            </a:r>
            <a:r>
              <a:rPr lang="en-US" dirty="0" smtClean="0">
                <a:solidFill>
                  <a:schemeClr val="tx2"/>
                </a:solidFill>
              </a:rPr>
              <a:t>s </a:t>
            </a:r>
            <a:r>
              <a:rPr lang="en-US" dirty="0">
                <a:solidFill>
                  <a:schemeClr val="tx2"/>
                </a:solidFill>
              </a:rPr>
              <a:t>actions and/or conditions that are currently met.</a:t>
            </a:r>
          </a:p>
          <a:p>
            <a:r>
              <a:rPr lang="en-US" dirty="0">
                <a:solidFill>
                  <a:schemeClr val="tx2"/>
                </a:solidFill>
              </a:rPr>
              <a:t>A really picky one:</a:t>
            </a:r>
          </a:p>
          <a:p>
            <a:pPr lvl="1"/>
            <a:r>
              <a:rPr lang="en-US" dirty="0">
                <a:solidFill>
                  <a:schemeClr val="tx2"/>
                </a:solidFill>
              </a:rPr>
              <a:t>A web page that is the result of a server dynamically deciding what html code to send based on user actions and currently met conditions.</a:t>
            </a:r>
          </a:p>
        </p:txBody>
      </p:sp>
    </p:spTree>
    <p:extLst>
      <p:ext uri="{BB962C8B-B14F-4D97-AF65-F5344CB8AC3E}">
        <p14:creationId xmlns:p14="http://schemas.microsoft.com/office/powerpoint/2010/main" val="22299023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1000"/>
                                        <p:tgtEl>
                                          <p:spTgt spid="99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fade">
                                      <p:cBhvr>
                                        <p:cTn id="12" dur="1000"/>
                                        <p:tgtEl>
                                          <p:spTgt spid="99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fade">
                                      <p:cBhvr>
                                        <p:cTn id="17" dur="1000"/>
                                        <p:tgtEl>
                                          <p:spTgt spid="993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9331">
                                            <p:txEl>
                                              <p:pRg st="3" end="3"/>
                                            </p:txEl>
                                          </p:spTgt>
                                        </p:tgtEl>
                                        <p:attrNameLst>
                                          <p:attrName>style.visibility</p:attrName>
                                        </p:attrNameLst>
                                      </p:cBhvr>
                                      <p:to>
                                        <p:strVal val="visible"/>
                                      </p:to>
                                    </p:set>
                                    <p:animEffect transition="in" filter="fade">
                                      <p:cBhvr>
                                        <p:cTn id="22" dur="1000"/>
                                        <p:tgtEl>
                                          <p:spTgt spid="993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9331">
                                            <p:txEl>
                                              <p:pRg st="4" end="4"/>
                                            </p:txEl>
                                          </p:spTgt>
                                        </p:tgtEl>
                                        <p:attrNameLst>
                                          <p:attrName>style.visibility</p:attrName>
                                        </p:attrNameLst>
                                      </p:cBhvr>
                                      <p:to>
                                        <p:strVal val="visible"/>
                                      </p:to>
                                    </p:set>
                                    <p:animEffect transition="in" filter="fade">
                                      <p:cBhvr>
                                        <p:cTn id="27" dur="1000"/>
                                        <p:tgtEl>
                                          <p:spTgt spid="993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9331">
                                            <p:txEl>
                                              <p:pRg st="5" end="5"/>
                                            </p:txEl>
                                          </p:spTgt>
                                        </p:tgtEl>
                                        <p:attrNameLst>
                                          <p:attrName>style.visibility</p:attrName>
                                        </p:attrNameLst>
                                      </p:cBhvr>
                                      <p:to>
                                        <p:strVal val="visible"/>
                                      </p:to>
                                    </p:set>
                                    <p:animEffect transition="in" filter="fade">
                                      <p:cBhvr>
                                        <p:cTn id="32" dur="1000"/>
                                        <p:tgtEl>
                                          <p:spTgt spid="993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Web Server</a:t>
            </a:r>
            <a:endParaRPr lang="en-US"/>
          </a:p>
        </p:txBody>
      </p:sp>
      <p:sp>
        <p:nvSpPr>
          <p:cNvPr id="81923" name="Rectangle 3"/>
          <p:cNvSpPr>
            <a:spLocks noGrp="1" noChangeArrowheads="1"/>
          </p:cNvSpPr>
          <p:nvPr>
            <p:ph idx="1"/>
          </p:nvPr>
        </p:nvSpPr>
        <p:spPr/>
        <p:txBody>
          <a:bodyPr/>
          <a:lstStyle/>
          <a:p>
            <a:r>
              <a:rPr lang="en-US" dirty="0" smtClean="0"/>
              <a:t>Talks HTTP</a:t>
            </a:r>
          </a:p>
          <a:p>
            <a:pPr marL="0" indent="0">
              <a:buNone/>
            </a:pPr>
            <a:endParaRPr lang="en-US" dirty="0" smtClean="0"/>
          </a:p>
          <a:p>
            <a:r>
              <a:rPr lang="en-US" dirty="0" smtClean="0"/>
              <a:t>Looks at METHOD, URI to determine what the client wants.</a:t>
            </a:r>
          </a:p>
          <a:p>
            <a:endParaRPr lang="en-US" dirty="0" smtClean="0"/>
          </a:p>
          <a:p>
            <a:r>
              <a:rPr lang="en-US" dirty="0" smtClean="0"/>
              <a:t>For GET, URI often is just the path of a file</a:t>
            </a:r>
          </a:p>
          <a:p>
            <a:pPr lvl="1"/>
            <a:r>
              <a:rPr lang="en-US" dirty="0" smtClean="0"/>
              <a:t>relative to some directory on the web server</a:t>
            </a:r>
            <a:endParaRPr lang="en-US" dirty="0"/>
          </a:p>
        </p:txBody>
      </p:sp>
    </p:spTree>
    <p:extLst>
      <p:ext uri="{BB962C8B-B14F-4D97-AF65-F5344CB8AC3E}">
        <p14:creationId xmlns:p14="http://schemas.microsoft.com/office/powerpoint/2010/main" val="26931624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GET /foo/blah</a:t>
            </a:r>
            <a:endParaRPr lang="en-US"/>
          </a:p>
        </p:txBody>
      </p:sp>
      <p:sp>
        <p:nvSpPr>
          <p:cNvPr id="5" name="Content Placeholder 4"/>
          <p:cNvSpPr>
            <a:spLocks noGrp="1"/>
          </p:cNvSpPr>
          <p:nvPr>
            <p:ph sz="quarter" idx="1"/>
          </p:nvPr>
        </p:nvSpPr>
        <p:spPr/>
        <p:txBody>
          <a:bodyPr/>
          <a:lstStyle/>
          <a:p>
            <a:endParaRPr lang="en-US" dirty="0"/>
          </a:p>
        </p:txBody>
      </p:sp>
      <p:sp>
        <p:nvSpPr>
          <p:cNvPr id="12293" name="Line 29"/>
          <p:cNvSpPr>
            <a:spLocks noChangeShapeType="1"/>
          </p:cNvSpPr>
          <p:nvPr/>
        </p:nvSpPr>
        <p:spPr bwMode="auto">
          <a:xfrm flipH="1">
            <a:off x="1524000" y="5029200"/>
            <a:ext cx="1752600" cy="762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sp>
        <p:nvSpPr>
          <p:cNvPr id="12294" name="Line 27"/>
          <p:cNvSpPr>
            <a:spLocks noChangeShapeType="1"/>
          </p:cNvSpPr>
          <p:nvPr/>
        </p:nvSpPr>
        <p:spPr bwMode="auto">
          <a:xfrm flipH="1">
            <a:off x="3276600" y="3581400"/>
            <a:ext cx="2057400" cy="1524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sp>
        <p:nvSpPr>
          <p:cNvPr id="12295" name="Line 26"/>
          <p:cNvSpPr>
            <a:spLocks noChangeShapeType="1"/>
          </p:cNvSpPr>
          <p:nvPr/>
        </p:nvSpPr>
        <p:spPr bwMode="auto">
          <a:xfrm>
            <a:off x="5410200" y="3505200"/>
            <a:ext cx="2057400" cy="1524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sp>
        <p:nvSpPr>
          <p:cNvPr id="12296" name="Line 24"/>
          <p:cNvSpPr>
            <a:spLocks noChangeShapeType="1"/>
          </p:cNvSpPr>
          <p:nvPr/>
        </p:nvSpPr>
        <p:spPr bwMode="auto">
          <a:xfrm flipH="1">
            <a:off x="5410200" y="3505200"/>
            <a:ext cx="0" cy="1447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sp>
        <p:nvSpPr>
          <p:cNvPr id="12297" name="Line 23"/>
          <p:cNvSpPr>
            <a:spLocks noChangeShapeType="1"/>
          </p:cNvSpPr>
          <p:nvPr/>
        </p:nvSpPr>
        <p:spPr bwMode="auto">
          <a:xfrm>
            <a:off x="4495800" y="1981200"/>
            <a:ext cx="838200" cy="1447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sp>
        <p:nvSpPr>
          <p:cNvPr id="12298" name="Line 22"/>
          <p:cNvSpPr>
            <a:spLocks noChangeShapeType="1"/>
          </p:cNvSpPr>
          <p:nvPr/>
        </p:nvSpPr>
        <p:spPr bwMode="auto">
          <a:xfrm flipH="1">
            <a:off x="3581400" y="1981200"/>
            <a:ext cx="838200" cy="14478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sp>
        <p:nvSpPr>
          <p:cNvPr id="12299" name="Line 21"/>
          <p:cNvSpPr>
            <a:spLocks noChangeShapeType="1"/>
          </p:cNvSpPr>
          <p:nvPr/>
        </p:nvSpPr>
        <p:spPr bwMode="auto">
          <a:xfrm>
            <a:off x="4495800" y="1981200"/>
            <a:ext cx="2667000" cy="1524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sp>
        <p:nvSpPr>
          <p:cNvPr id="12300" name="Line 20"/>
          <p:cNvSpPr>
            <a:spLocks noChangeShapeType="1"/>
          </p:cNvSpPr>
          <p:nvPr/>
        </p:nvSpPr>
        <p:spPr bwMode="auto">
          <a:xfrm flipH="1">
            <a:off x="1752600" y="1981200"/>
            <a:ext cx="2667000" cy="15240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chemeClr val="bg1"/>
              </a:solidFill>
              <a:latin typeface="Consolas"/>
              <a:cs typeface="Consolas"/>
            </a:endParaRPr>
          </a:p>
        </p:txBody>
      </p:sp>
      <p:grpSp>
        <p:nvGrpSpPr>
          <p:cNvPr id="12301" name="Group 19"/>
          <p:cNvGrpSpPr>
            <a:grpSpLocks/>
          </p:cNvGrpSpPr>
          <p:nvPr/>
        </p:nvGrpSpPr>
        <p:grpSpPr bwMode="auto">
          <a:xfrm>
            <a:off x="1033463" y="3048000"/>
            <a:ext cx="6654800" cy="735013"/>
            <a:chOff x="315" y="1920"/>
            <a:chExt cx="4192" cy="463"/>
          </a:xfrm>
        </p:grpSpPr>
        <p:sp>
          <p:nvSpPr>
            <p:cNvPr id="12308" name="Oval 5"/>
            <p:cNvSpPr>
              <a:spLocks noChangeArrowheads="1"/>
            </p:cNvSpPr>
            <p:nvPr/>
          </p:nvSpPr>
          <p:spPr bwMode="auto">
            <a:xfrm>
              <a:off x="315" y="1920"/>
              <a:ext cx="688" cy="463"/>
            </a:xfrm>
            <a:prstGeom prst="ellipse">
              <a:avLst/>
            </a:prstGeom>
            <a:solidFill>
              <a:schemeClr val="accent1"/>
            </a:solidFill>
            <a:ln w="38100">
              <a:solidFill>
                <a:schemeClr val="bg2"/>
              </a:solidFill>
              <a:round/>
              <a:headEnd/>
              <a:tailEnd/>
            </a:ln>
          </p:spPr>
          <p:txBody>
            <a:bodyPr wrap="none">
              <a:spAutoFit/>
            </a:bodyPr>
            <a:lstStyle/>
            <a:p>
              <a:r>
                <a:rPr lang="en-US" sz="2800" b="1">
                  <a:solidFill>
                    <a:schemeClr val="bg1"/>
                  </a:solidFill>
                  <a:latin typeface="Consolas"/>
                  <a:cs typeface="Consolas"/>
                </a:rPr>
                <a:t>usr</a:t>
              </a:r>
            </a:p>
          </p:txBody>
        </p:sp>
        <p:sp>
          <p:nvSpPr>
            <p:cNvPr id="12309" name="Oval 6"/>
            <p:cNvSpPr>
              <a:spLocks noChangeArrowheads="1"/>
            </p:cNvSpPr>
            <p:nvPr/>
          </p:nvSpPr>
          <p:spPr bwMode="auto">
            <a:xfrm>
              <a:off x="1483" y="1920"/>
              <a:ext cx="688" cy="463"/>
            </a:xfrm>
            <a:prstGeom prst="ellipse">
              <a:avLst/>
            </a:prstGeom>
            <a:solidFill>
              <a:schemeClr val="accent1"/>
            </a:solidFill>
            <a:ln w="38100">
              <a:solidFill>
                <a:schemeClr val="bg2"/>
              </a:solidFill>
              <a:round/>
              <a:headEnd/>
              <a:tailEnd/>
            </a:ln>
          </p:spPr>
          <p:txBody>
            <a:bodyPr wrap="none">
              <a:spAutoFit/>
            </a:bodyPr>
            <a:lstStyle/>
            <a:p>
              <a:r>
                <a:rPr lang="en-US" sz="2800" b="1">
                  <a:solidFill>
                    <a:schemeClr val="bg1"/>
                  </a:solidFill>
                  <a:latin typeface="Consolas"/>
                  <a:cs typeface="Consolas"/>
                </a:rPr>
                <a:t>bin</a:t>
              </a:r>
            </a:p>
          </p:txBody>
        </p:sp>
        <p:sp>
          <p:nvSpPr>
            <p:cNvPr id="12310" name="Oval 7"/>
            <p:cNvSpPr>
              <a:spLocks noChangeArrowheads="1"/>
            </p:cNvSpPr>
            <p:nvPr/>
          </p:nvSpPr>
          <p:spPr bwMode="auto">
            <a:xfrm>
              <a:off x="2651" y="1920"/>
              <a:ext cx="709" cy="463"/>
            </a:xfrm>
            <a:prstGeom prst="ellipse">
              <a:avLst/>
            </a:prstGeom>
            <a:solidFill>
              <a:schemeClr val="accent1"/>
            </a:solidFill>
            <a:ln w="38100">
              <a:solidFill>
                <a:schemeClr val="bg2"/>
              </a:solidFill>
              <a:round/>
              <a:headEnd/>
              <a:tailEnd/>
            </a:ln>
          </p:spPr>
          <p:txBody>
            <a:bodyPr wrap="none">
              <a:spAutoFit/>
            </a:bodyPr>
            <a:lstStyle/>
            <a:p>
              <a:r>
                <a:rPr lang="en-US" sz="2800" b="1">
                  <a:solidFill>
                    <a:schemeClr val="bg1"/>
                  </a:solidFill>
                  <a:latin typeface="Consolas"/>
                  <a:cs typeface="Consolas"/>
                </a:rPr>
                <a:t>www</a:t>
              </a:r>
            </a:p>
          </p:txBody>
        </p:sp>
        <p:sp>
          <p:nvSpPr>
            <p:cNvPr id="12311" name="Oval 8"/>
            <p:cNvSpPr>
              <a:spLocks noChangeArrowheads="1"/>
            </p:cNvSpPr>
            <p:nvPr/>
          </p:nvSpPr>
          <p:spPr bwMode="auto">
            <a:xfrm>
              <a:off x="3819" y="1920"/>
              <a:ext cx="688" cy="463"/>
            </a:xfrm>
            <a:prstGeom prst="ellipse">
              <a:avLst/>
            </a:prstGeom>
            <a:solidFill>
              <a:schemeClr val="accent1"/>
            </a:solidFill>
            <a:ln w="38100">
              <a:solidFill>
                <a:schemeClr val="bg2"/>
              </a:solidFill>
              <a:round/>
              <a:headEnd/>
              <a:tailEnd/>
            </a:ln>
          </p:spPr>
          <p:txBody>
            <a:bodyPr wrap="none">
              <a:spAutoFit/>
            </a:bodyPr>
            <a:lstStyle/>
            <a:p>
              <a:r>
                <a:rPr lang="en-US" sz="2800" b="1">
                  <a:solidFill>
                    <a:schemeClr val="bg1"/>
                  </a:solidFill>
                  <a:latin typeface="Consolas"/>
                  <a:cs typeface="Consolas"/>
                </a:rPr>
                <a:t>etc</a:t>
              </a:r>
            </a:p>
          </p:txBody>
        </p:sp>
      </p:grpSp>
      <p:grpSp>
        <p:nvGrpSpPr>
          <p:cNvPr id="12302" name="Group 25"/>
          <p:cNvGrpSpPr>
            <a:grpSpLocks/>
          </p:cNvGrpSpPr>
          <p:nvPr/>
        </p:nvGrpSpPr>
        <p:grpSpPr bwMode="auto">
          <a:xfrm>
            <a:off x="2709863" y="4648200"/>
            <a:ext cx="5207000" cy="735013"/>
            <a:chOff x="1065" y="2917"/>
            <a:chExt cx="3280" cy="463"/>
          </a:xfrm>
        </p:grpSpPr>
        <p:sp>
          <p:nvSpPr>
            <p:cNvPr id="12305" name="Oval 9"/>
            <p:cNvSpPr>
              <a:spLocks noChangeArrowheads="1"/>
            </p:cNvSpPr>
            <p:nvPr/>
          </p:nvSpPr>
          <p:spPr bwMode="auto">
            <a:xfrm>
              <a:off x="1065" y="2917"/>
              <a:ext cx="688" cy="463"/>
            </a:xfrm>
            <a:prstGeom prst="ellipse">
              <a:avLst/>
            </a:prstGeom>
            <a:solidFill>
              <a:schemeClr val="accent1"/>
            </a:solidFill>
            <a:ln w="38100">
              <a:solidFill>
                <a:schemeClr val="bg2"/>
              </a:solidFill>
              <a:round/>
              <a:headEnd/>
              <a:tailEnd/>
            </a:ln>
          </p:spPr>
          <p:txBody>
            <a:bodyPr wrap="none">
              <a:spAutoFit/>
            </a:bodyPr>
            <a:lstStyle/>
            <a:p>
              <a:r>
                <a:rPr lang="en-US" sz="2800" b="1">
                  <a:solidFill>
                    <a:schemeClr val="bg1"/>
                  </a:solidFill>
                  <a:latin typeface="Consolas"/>
                  <a:cs typeface="Consolas"/>
                </a:rPr>
                <a:t>foo</a:t>
              </a:r>
            </a:p>
          </p:txBody>
        </p:sp>
        <p:sp>
          <p:nvSpPr>
            <p:cNvPr id="12306" name="Oval 10"/>
            <p:cNvSpPr>
              <a:spLocks noChangeArrowheads="1"/>
            </p:cNvSpPr>
            <p:nvPr/>
          </p:nvSpPr>
          <p:spPr bwMode="auto">
            <a:xfrm>
              <a:off x="2361" y="2917"/>
              <a:ext cx="688" cy="463"/>
            </a:xfrm>
            <a:prstGeom prst="ellipse">
              <a:avLst/>
            </a:prstGeom>
            <a:solidFill>
              <a:schemeClr val="accent1"/>
            </a:solidFill>
            <a:ln w="38100">
              <a:solidFill>
                <a:schemeClr val="bg2"/>
              </a:solidFill>
              <a:round/>
              <a:headEnd/>
              <a:tailEnd/>
            </a:ln>
          </p:spPr>
          <p:txBody>
            <a:bodyPr wrap="none">
              <a:spAutoFit/>
            </a:bodyPr>
            <a:lstStyle/>
            <a:p>
              <a:r>
                <a:rPr lang="en-US" sz="2800" b="1">
                  <a:solidFill>
                    <a:schemeClr val="bg1"/>
                  </a:solidFill>
                  <a:latin typeface="Consolas"/>
                  <a:cs typeface="Consolas"/>
                </a:rPr>
                <a:t>fun</a:t>
              </a:r>
            </a:p>
          </p:txBody>
        </p:sp>
        <p:sp>
          <p:nvSpPr>
            <p:cNvPr id="12307" name="Oval 11"/>
            <p:cNvSpPr>
              <a:spLocks noChangeArrowheads="1"/>
            </p:cNvSpPr>
            <p:nvPr/>
          </p:nvSpPr>
          <p:spPr bwMode="auto">
            <a:xfrm>
              <a:off x="3657" y="2917"/>
              <a:ext cx="688" cy="463"/>
            </a:xfrm>
            <a:prstGeom prst="ellipse">
              <a:avLst/>
            </a:prstGeom>
            <a:solidFill>
              <a:schemeClr val="accent1"/>
            </a:solidFill>
            <a:ln w="38100">
              <a:solidFill>
                <a:schemeClr val="bg2"/>
              </a:solidFill>
              <a:round/>
              <a:headEnd/>
              <a:tailEnd/>
            </a:ln>
          </p:spPr>
          <p:txBody>
            <a:bodyPr wrap="none">
              <a:spAutoFit/>
            </a:bodyPr>
            <a:lstStyle/>
            <a:p>
              <a:r>
                <a:rPr lang="en-US" sz="2800" b="1">
                  <a:solidFill>
                    <a:schemeClr val="bg1"/>
                  </a:solidFill>
                  <a:latin typeface="Consolas"/>
                  <a:cs typeface="Consolas"/>
                </a:rPr>
                <a:t>gif</a:t>
              </a:r>
            </a:p>
          </p:txBody>
        </p:sp>
      </p:grpSp>
      <p:sp>
        <p:nvSpPr>
          <p:cNvPr id="12303" name="Oval 17"/>
          <p:cNvSpPr>
            <a:spLocks noChangeArrowheads="1"/>
          </p:cNvSpPr>
          <p:nvPr/>
        </p:nvSpPr>
        <p:spPr bwMode="auto">
          <a:xfrm>
            <a:off x="3854450" y="1600200"/>
            <a:ext cx="1221606" cy="735747"/>
          </a:xfrm>
          <a:prstGeom prst="ellipse">
            <a:avLst/>
          </a:prstGeom>
          <a:solidFill>
            <a:schemeClr val="accent1"/>
          </a:solidFill>
          <a:ln w="38100">
            <a:solidFill>
              <a:schemeClr val="bg2"/>
            </a:solidFill>
            <a:round/>
            <a:headEnd/>
            <a:tailEnd/>
          </a:ln>
        </p:spPr>
        <p:txBody>
          <a:bodyPr wrap="square">
            <a:spAutoFit/>
          </a:bodyPr>
          <a:lstStyle/>
          <a:p>
            <a:r>
              <a:rPr lang="en-US" sz="2800" b="1" dirty="0">
                <a:solidFill>
                  <a:schemeClr val="bg1"/>
                </a:solidFill>
                <a:latin typeface="Consolas"/>
                <a:cs typeface="Consolas"/>
              </a:rPr>
              <a:t> / </a:t>
            </a:r>
          </a:p>
        </p:txBody>
      </p:sp>
      <p:sp>
        <p:nvSpPr>
          <p:cNvPr id="12304" name="AutoShape 28"/>
          <p:cNvSpPr>
            <a:spLocks noChangeArrowheads="1"/>
          </p:cNvSpPr>
          <p:nvPr/>
        </p:nvSpPr>
        <p:spPr bwMode="auto">
          <a:xfrm>
            <a:off x="838200" y="5486400"/>
            <a:ext cx="1501552" cy="578882"/>
          </a:xfrm>
          <a:prstGeom prst="roundRect">
            <a:avLst>
              <a:gd name="adj" fmla="val 16667"/>
            </a:avLst>
          </a:prstGeom>
          <a:solidFill>
            <a:schemeClr val="accent1"/>
          </a:solidFill>
          <a:ln w="38100">
            <a:solidFill>
              <a:schemeClr val="bg2"/>
            </a:solidFill>
            <a:round/>
            <a:headEnd/>
            <a:tailEnd/>
          </a:ln>
        </p:spPr>
        <p:txBody>
          <a:bodyPr wrap="square">
            <a:spAutoFit/>
          </a:bodyPr>
          <a:lstStyle/>
          <a:p>
            <a:r>
              <a:rPr lang="en-US" sz="2800" b="1" dirty="0">
                <a:solidFill>
                  <a:schemeClr val="bg1"/>
                </a:solidFill>
                <a:latin typeface="Consolas"/>
                <a:cs typeface="Consolas"/>
              </a:rPr>
              <a:t> blah </a:t>
            </a:r>
          </a:p>
        </p:txBody>
      </p:sp>
    </p:spTree>
    <p:extLst>
      <p:ext uri="{BB962C8B-B14F-4D97-AF65-F5344CB8AC3E}">
        <p14:creationId xmlns:p14="http://schemas.microsoft.com/office/powerpoint/2010/main" val="31090082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cs typeface="Times New Roman" charset="0"/>
              </a:rPr>
              <a:t>Common Gateway Interface (CGI) </a:t>
            </a:r>
          </a:p>
        </p:txBody>
      </p:sp>
      <p:sp>
        <p:nvSpPr>
          <p:cNvPr id="34819" name="Rectangle 3"/>
          <p:cNvSpPr>
            <a:spLocks noGrp="1" noChangeArrowheads="1"/>
          </p:cNvSpPr>
          <p:nvPr>
            <p:ph type="body" idx="1"/>
          </p:nvPr>
        </p:nvSpPr>
        <p:spPr/>
        <p:txBody>
          <a:bodyPr/>
          <a:lstStyle/>
          <a:p>
            <a:pPr>
              <a:lnSpc>
                <a:spcPct val="90000"/>
              </a:lnSpc>
              <a:buClr>
                <a:schemeClr val="accent1"/>
              </a:buClr>
            </a:pPr>
            <a:r>
              <a:rPr lang="en-US" sz="2800" dirty="0">
                <a:cs typeface="Times New Roman" charset="0"/>
              </a:rPr>
              <a:t>Standard  is used for building dynamic Web documents. </a:t>
            </a:r>
          </a:p>
          <a:p>
            <a:pPr>
              <a:lnSpc>
                <a:spcPct val="90000"/>
              </a:lnSpc>
              <a:buClr>
                <a:schemeClr val="accent1"/>
              </a:buClr>
            </a:pPr>
            <a:r>
              <a:rPr lang="en-US" sz="2800" dirty="0">
                <a:cs typeface="Times New Roman" charset="0"/>
              </a:rPr>
              <a:t>specifies how a server interacts with an application program that implements a dynamic document.  </a:t>
            </a:r>
          </a:p>
          <a:p>
            <a:pPr>
              <a:lnSpc>
                <a:spcPct val="90000"/>
              </a:lnSpc>
              <a:buClr>
                <a:schemeClr val="accent1"/>
              </a:buClr>
            </a:pPr>
            <a:r>
              <a:rPr lang="en-US" sz="2800" dirty="0">
                <a:cs typeface="Times New Roman" charset="0"/>
              </a:rPr>
              <a:t>The application is called a CGI program.  </a:t>
            </a:r>
          </a:p>
          <a:p>
            <a:pPr>
              <a:lnSpc>
                <a:spcPct val="90000"/>
              </a:lnSpc>
              <a:buClr>
                <a:schemeClr val="accent1"/>
              </a:buClr>
            </a:pPr>
            <a:r>
              <a:rPr lang="en-US" sz="2800" dirty="0">
                <a:cs typeface="Times New Roman" charset="0"/>
              </a:rPr>
              <a:t>CGI does not specify a particular programming language ( </a:t>
            </a:r>
            <a:r>
              <a:rPr lang="en-US" sz="2800" dirty="0" err="1">
                <a:cs typeface="Times New Roman" charset="0"/>
              </a:rPr>
              <a:t>eg</a:t>
            </a:r>
            <a:r>
              <a:rPr lang="en-US" sz="2800" dirty="0">
                <a:cs typeface="Times New Roman" charset="0"/>
              </a:rPr>
              <a:t>. could be C, Perl , or Unix </a:t>
            </a:r>
            <a:r>
              <a:rPr lang="en-US" sz="2800" dirty="0" smtClean="0">
                <a:cs typeface="Times New Roman" charset="0"/>
              </a:rPr>
              <a:t>shell )</a:t>
            </a:r>
            <a:endParaRPr lang="en-US" sz="2800" dirty="0">
              <a:cs typeface="Times New Roman" charset="0"/>
            </a:endParaRPr>
          </a:p>
          <a:p>
            <a:pPr>
              <a:lnSpc>
                <a:spcPct val="90000"/>
              </a:lnSpc>
              <a:buClr>
                <a:schemeClr val="accent1"/>
              </a:buClr>
            </a:pPr>
            <a:endParaRPr lang="en-US" sz="2800" dirty="0">
              <a:cs typeface="Times New Roman" charset="0"/>
            </a:endParaRPr>
          </a:p>
        </p:txBody>
      </p:sp>
    </p:spTree>
    <p:extLst>
      <p:ext uri="{BB962C8B-B14F-4D97-AF65-F5344CB8AC3E}">
        <p14:creationId xmlns:p14="http://schemas.microsoft.com/office/powerpoint/2010/main" val="41741135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Common Gateway Interface</a:t>
            </a:r>
            <a:endParaRPr lang="en-US"/>
          </a:p>
        </p:txBody>
      </p:sp>
      <p:sp>
        <p:nvSpPr>
          <p:cNvPr id="26627" name="Rectangle 3"/>
          <p:cNvSpPr>
            <a:spLocks noGrp="1" noChangeArrowheads="1"/>
          </p:cNvSpPr>
          <p:nvPr>
            <p:ph idx="1"/>
          </p:nvPr>
        </p:nvSpPr>
        <p:spPr/>
        <p:txBody>
          <a:bodyPr/>
          <a:lstStyle/>
          <a:p>
            <a:r>
              <a:rPr lang="en-US" smtClean="0"/>
              <a:t>CGI is a standard mechanism for: 	</a:t>
            </a:r>
          </a:p>
          <a:p>
            <a:pPr lvl="2"/>
            <a:endParaRPr lang="en-US" smtClean="0"/>
          </a:p>
          <a:p>
            <a:pPr lvl="1"/>
            <a:r>
              <a:rPr lang="en-US" smtClean="0"/>
              <a:t>Associating URLs with programs that can be run by a web server</a:t>
            </a:r>
          </a:p>
          <a:p>
            <a:pPr lvl="2"/>
            <a:endParaRPr lang="en-US" smtClean="0"/>
          </a:p>
          <a:p>
            <a:pPr lvl="1"/>
            <a:r>
              <a:rPr lang="en-US" smtClean="0"/>
              <a:t>A protocol (of sorts) for how the request is passed to the external program</a:t>
            </a:r>
          </a:p>
          <a:p>
            <a:pPr lvl="2"/>
            <a:endParaRPr lang="en-US" smtClean="0"/>
          </a:p>
          <a:p>
            <a:pPr lvl="1"/>
            <a:r>
              <a:rPr lang="en-US" smtClean="0"/>
              <a:t>How the external program sends the response to the client</a:t>
            </a:r>
            <a:endParaRPr lang="en-US"/>
          </a:p>
        </p:txBody>
      </p:sp>
    </p:spTree>
    <p:extLst>
      <p:ext uri="{BB962C8B-B14F-4D97-AF65-F5344CB8AC3E}">
        <p14:creationId xmlns:p14="http://schemas.microsoft.com/office/powerpoint/2010/main" val="3985529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CGI Programming</a:t>
            </a:r>
            <a:endParaRPr lang="en-US" dirty="0"/>
          </a:p>
        </p:txBody>
      </p:sp>
      <p:sp>
        <p:nvSpPr>
          <p:cNvPr id="3" name="Content Placeholder 2"/>
          <p:cNvSpPr>
            <a:spLocks noGrp="1"/>
          </p:cNvSpPr>
          <p:nvPr>
            <p:ph sz="quarter" idx="1"/>
          </p:nvPr>
        </p:nvSpPr>
        <p:spPr/>
        <p:txBody>
          <a:bodyPr/>
          <a:lstStyle/>
          <a:p>
            <a:endParaRPr lang="en-US" dirty="0"/>
          </a:p>
        </p:txBody>
      </p:sp>
      <p:sp>
        <p:nvSpPr>
          <p:cNvPr id="4" name="Freeform 15"/>
          <p:cNvSpPr>
            <a:spLocks/>
          </p:cNvSpPr>
          <p:nvPr/>
        </p:nvSpPr>
        <p:spPr bwMode="auto">
          <a:xfrm>
            <a:off x="2106613" y="3657600"/>
            <a:ext cx="4144962" cy="803275"/>
          </a:xfrm>
          <a:custGeom>
            <a:avLst/>
            <a:gdLst>
              <a:gd name="T0" fmla="*/ 0 w 2611"/>
              <a:gd name="T1" fmla="*/ 2147483647 h 506"/>
              <a:gd name="T2" fmla="*/ 2147483647 w 2611"/>
              <a:gd name="T3" fmla="*/ 2147483647 h 506"/>
              <a:gd name="T4" fmla="*/ 2147483647 w 2611"/>
              <a:gd name="T5" fmla="*/ 2147483647 h 506"/>
              <a:gd name="T6" fmla="*/ 0 60000 65536"/>
              <a:gd name="T7" fmla="*/ 0 60000 65536"/>
              <a:gd name="T8" fmla="*/ 0 60000 65536"/>
              <a:gd name="T9" fmla="*/ 0 w 2611"/>
              <a:gd name="T10" fmla="*/ 0 h 506"/>
              <a:gd name="T11" fmla="*/ 2611 w 2611"/>
              <a:gd name="T12" fmla="*/ 506 h 506"/>
            </a:gdLst>
            <a:ahLst/>
            <a:cxnLst>
              <a:cxn ang="T6">
                <a:pos x="T0" y="T1"/>
              </a:cxn>
              <a:cxn ang="T7">
                <a:pos x="T2" y="T3"/>
              </a:cxn>
              <a:cxn ang="T8">
                <a:pos x="T4" y="T5"/>
              </a:cxn>
            </a:cxnLst>
            <a:rect l="T9" t="T10" r="T11" b="T12"/>
            <a:pathLst>
              <a:path w="2611" h="506">
                <a:moveTo>
                  <a:pt x="0" y="506"/>
                </a:moveTo>
                <a:cubicBezTo>
                  <a:pt x="222" y="423"/>
                  <a:pt x="900" y="14"/>
                  <a:pt x="1335" y="7"/>
                </a:cubicBezTo>
                <a:cubicBezTo>
                  <a:pt x="1770" y="0"/>
                  <a:pt x="2345" y="368"/>
                  <a:pt x="2611" y="463"/>
                </a:cubicBezTo>
              </a:path>
            </a:pathLst>
          </a:custGeom>
          <a:noFill/>
          <a:ln w="762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 name="Rectangle 5"/>
          <p:cNvSpPr>
            <a:spLocks noChangeArrowheads="1"/>
          </p:cNvSpPr>
          <p:nvPr/>
        </p:nvSpPr>
        <p:spPr bwMode="auto">
          <a:xfrm>
            <a:off x="609600" y="3657600"/>
            <a:ext cx="1447800" cy="1447800"/>
          </a:xfrm>
          <a:prstGeom prst="rect">
            <a:avLst/>
          </a:prstGeom>
          <a:solidFill>
            <a:schemeClr val="accent5">
              <a:lumMod val="60000"/>
              <a:lumOff val="40000"/>
            </a:schemeClr>
          </a:solidFill>
          <a:ln w="57150">
            <a:solidFill>
              <a:schemeClr val="bg2"/>
            </a:solidFill>
            <a:miter lim="800000"/>
            <a:headEnd/>
            <a:tailEnd/>
          </a:ln>
          <a:effectLst/>
        </p:spPr>
        <p:txBody>
          <a:bodyPr wrap="none" anchor="ctr"/>
          <a:lstStyle/>
          <a:p>
            <a:pPr algn="ctr">
              <a:defRPr/>
            </a:pPr>
            <a:r>
              <a:rPr lang="en-US">
                <a:solidFill>
                  <a:srgbClr val="FF0000"/>
                </a:solidFill>
                <a:latin typeface="Helvetica" pitchFamily="34" charset="0"/>
                <a:ea typeface="+mn-ea"/>
              </a:rPr>
              <a:t>CLIENT</a:t>
            </a:r>
            <a:endParaRPr lang="en-US">
              <a:solidFill>
                <a:srgbClr val="FF0000"/>
              </a:solidFill>
              <a:latin typeface="Times New Roman" pitchFamily="18" charset="0"/>
              <a:ea typeface="+mn-ea"/>
            </a:endParaRPr>
          </a:p>
        </p:txBody>
      </p:sp>
      <p:sp>
        <p:nvSpPr>
          <p:cNvPr id="6" name="Rectangle 7"/>
          <p:cNvSpPr>
            <a:spLocks noChangeArrowheads="1"/>
          </p:cNvSpPr>
          <p:nvPr/>
        </p:nvSpPr>
        <p:spPr bwMode="auto">
          <a:xfrm>
            <a:off x="3352800" y="1828800"/>
            <a:ext cx="1752600" cy="2286000"/>
          </a:xfrm>
          <a:prstGeom prst="rect">
            <a:avLst/>
          </a:prstGeom>
          <a:solidFill>
            <a:schemeClr val="accent5">
              <a:lumMod val="60000"/>
              <a:lumOff val="40000"/>
            </a:schemeClr>
          </a:solidFill>
          <a:ln w="57150">
            <a:solidFill>
              <a:schemeClr val="bg2"/>
            </a:solidFill>
            <a:miter lim="800000"/>
            <a:headEnd/>
            <a:tailEnd/>
          </a:ln>
          <a:effectLst/>
        </p:spPr>
        <p:txBody>
          <a:bodyPr wrap="none" anchor="ctr"/>
          <a:lstStyle/>
          <a:p>
            <a:pPr algn="ctr">
              <a:defRPr/>
            </a:pPr>
            <a:r>
              <a:rPr lang="en-US">
                <a:solidFill>
                  <a:srgbClr val="FF0000"/>
                </a:solidFill>
                <a:latin typeface="Helvetica" pitchFamily="34" charset="0"/>
                <a:ea typeface="+mn-ea"/>
              </a:rPr>
              <a:t>HTTP</a:t>
            </a:r>
          </a:p>
          <a:p>
            <a:pPr algn="ctr">
              <a:defRPr/>
            </a:pPr>
            <a:r>
              <a:rPr lang="en-US">
                <a:solidFill>
                  <a:srgbClr val="FF0000"/>
                </a:solidFill>
                <a:latin typeface="Helvetica" pitchFamily="34" charset="0"/>
                <a:ea typeface="+mn-ea"/>
              </a:rPr>
              <a:t>SERVER</a:t>
            </a:r>
            <a:endParaRPr lang="en-US">
              <a:solidFill>
                <a:srgbClr val="FF0000"/>
              </a:solidFill>
              <a:latin typeface="Times New Roman" pitchFamily="18" charset="0"/>
              <a:ea typeface="+mn-ea"/>
            </a:endParaRPr>
          </a:p>
        </p:txBody>
      </p:sp>
      <p:sp>
        <p:nvSpPr>
          <p:cNvPr id="7" name="Rectangle 8"/>
          <p:cNvSpPr>
            <a:spLocks noChangeArrowheads="1"/>
          </p:cNvSpPr>
          <p:nvPr/>
        </p:nvSpPr>
        <p:spPr bwMode="auto">
          <a:xfrm>
            <a:off x="6324600" y="3657600"/>
            <a:ext cx="2362200" cy="1600200"/>
          </a:xfrm>
          <a:prstGeom prst="rect">
            <a:avLst/>
          </a:prstGeom>
          <a:solidFill>
            <a:schemeClr val="accent5">
              <a:lumMod val="60000"/>
              <a:lumOff val="40000"/>
            </a:schemeClr>
          </a:solidFill>
          <a:ln w="57150">
            <a:solidFill>
              <a:schemeClr val="bg2"/>
            </a:solidFill>
            <a:miter lim="800000"/>
            <a:headEnd/>
            <a:tailEnd/>
          </a:ln>
          <a:effectLst/>
        </p:spPr>
        <p:txBody>
          <a:bodyPr wrap="none" anchor="ctr"/>
          <a:lstStyle/>
          <a:p>
            <a:pPr algn="ctr">
              <a:defRPr/>
            </a:pPr>
            <a:r>
              <a:rPr lang="en-US">
                <a:solidFill>
                  <a:srgbClr val="FF0000"/>
                </a:solidFill>
                <a:latin typeface="Helvetica" pitchFamily="34" charset="0"/>
                <a:ea typeface="+mn-ea"/>
              </a:rPr>
              <a:t>CGI Program</a:t>
            </a:r>
            <a:endParaRPr lang="en-US">
              <a:solidFill>
                <a:srgbClr val="FF0000"/>
              </a:solidFill>
              <a:latin typeface="Times New Roman" pitchFamily="18" charset="0"/>
              <a:ea typeface="+mn-ea"/>
            </a:endParaRPr>
          </a:p>
        </p:txBody>
      </p:sp>
      <p:sp>
        <p:nvSpPr>
          <p:cNvPr id="8" name="Line 10"/>
          <p:cNvSpPr>
            <a:spLocks noChangeShapeType="1"/>
          </p:cNvSpPr>
          <p:nvPr/>
        </p:nvSpPr>
        <p:spPr bwMode="auto">
          <a:xfrm flipH="1" flipV="1">
            <a:off x="5257800" y="2438400"/>
            <a:ext cx="2057400" cy="1143000"/>
          </a:xfrm>
          <a:prstGeom prst="line">
            <a:avLst/>
          </a:prstGeom>
          <a:noFill/>
          <a:ln w="762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Freeform 11"/>
          <p:cNvSpPr>
            <a:spLocks/>
          </p:cNvSpPr>
          <p:nvPr/>
        </p:nvSpPr>
        <p:spPr bwMode="auto">
          <a:xfrm>
            <a:off x="2106613" y="3657600"/>
            <a:ext cx="4144962" cy="803275"/>
          </a:xfrm>
          <a:custGeom>
            <a:avLst/>
            <a:gdLst>
              <a:gd name="T0" fmla="*/ 0 w 2611"/>
              <a:gd name="T1" fmla="*/ 2147483647 h 506"/>
              <a:gd name="T2" fmla="*/ 2147483647 w 2611"/>
              <a:gd name="T3" fmla="*/ 2147483647 h 506"/>
              <a:gd name="T4" fmla="*/ 2147483647 w 2611"/>
              <a:gd name="T5" fmla="*/ 2147483647 h 506"/>
              <a:gd name="T6" fmla="*/ 0 60000 65536"/>
              <a:gd name="T7" fmla="*/ 0 60000 65536"/>
              <a:gd name="T8" fmla="*/ 0 60000 65536"/>
              <a:gd name="T9" fmla="*/ 0 w 2611"/>
              <a:gd name="T10" fmla="*/ 0 h 506"/>
              <a:gd name="T11" fmla="*/ 2611 w 2611"/>
              <a:gd name="T12" fmla="*/ 506 h 506"/>
            </a:gdLst>
            <a:ahLst/>
            <a:cxnLst>
              <a:cxn ang="T6">
                <a:pos x="T0" y="T1"/>
              </a:cxn>
              <a:cxn ang="T7">
                <a:pos x="T2" y="T3"/>
              </a:cxn>
              <a:cxn ang="T8">
                <a:pos x="T4" y="T5"/>
              </a:cxn>
            </a:cxnLst>
            <a:rect l="T9" t="T10" r="T11" b="T12"/>
            <a:pathLst>
              <a:path w="2611" h="506">
                <a:moveTo>
                  <a:pt x="0" y="506"/>
                </a:moveTo>
                <a:cubicBezTo>
                  <a:pt x="222" y="423"/>
                  <a:pt x="900" y="14"/>
                  <a:pt x="1335" y="7"/>
                </a:cubicBezTo>
                <a:cubicBezTo>
                  <a:pt x="1770" y="0"/>
                  <a:pt x="2345" y="368"/>
                  <a:pt x="2611" y="463"/>
                </a:cubicBezTo>
              </a:path>
            </a:pathLst>
          </a:custGeom>
          <a:noFill/>
          <a:ln w="76200">
            <a:solidFill>
              <a:schemeClr val="tx1"/>
            </a:solidFill>
            <a:prstDash val="sysDot"/>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 name="Line 12"/>
          <p:cNvSpPr>
            <a:spLocks noChangeShapeType="1"/>
          </p:cNvSpPr>
          <p:nvPr/>
        </p:nvSpPr>
        <p:spPr bwMode="auto">
          <a:xfrm flipH="1">
            <a:off x="1752600" y="2743200"/>
            <a:ext cx="1447800" cy="762000"/>
          </a:xfrm>
          <a:prstGeom prst="line">
            <a:avLst/>
          </a:prstGeom>
          <a:noFill/>
          <a:ln w="76200">
            <a:solidFill>
              <a:schemeClr val="tx1"/>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Text Box 13"/>
          <p:cNvSpPr txBox="1">
            <a:spLocks noChangeArrowheads="1"/>
          </p:cNvSpPr>
          <p:nvPr/>
        </p:nvSpPr>
        <p:spPr bwMode="auto">
          <a:xfrm rot="20089062">
            <a:off x="1443038" y="2566988"/>
            <a:ext cx="19446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http request</a:t>
            </a:r>
          </a:p>
        </p:txBody>
      </p:sp>
      <p:sp>
        <p:nvSpPr>
          <p:cNvPr id="12" name="Text Box 14"/>
          <p:cNvSpPr txBox="1">
            <a:spLocks noChangeArrowheads="1"/>
          </p:cNvSpPr>
          <p:nvPr/>
        </p:nvSpPr>
        <p:spPr bwMode="auto">
          <a:xfrm rot="21587149">
            <a:off x="3276600" y="4646613"/>
            <a:ext cx="2198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a:t>http response</a:t>
            </a:r>
          </a:p>
        </p:txBody>
      </p:sp>
      <p:sp>
        <p:nvSpPr>
          <p:cNvPr id="13" name="Line 16"/>
          <p:cNvSpPr>
            <a:spLocks noChangeShapeType="1"/>
          </p:cNvSpPr>
          <p:nvPr/>
        </p:nvSpPr>
        <p:spPr bwMode="auto">
          <a:xfrm>
            <a:off x="3048000" y="4267200"/>
            <a:ext cx="533400" cy="3810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7"/>
          <p:cNvSpPr>
            <a:spLocks noChangeShapeType="1"/>
          </p:cNvSpPr>
          <p:nvPr/>
        </p:nvSpPr>
        <p:spPr bwMode="auto">
          <a:xfrm flipV="1">
            <a:off x="4953000" y="4191000"/>
            <a:ext cx="609600" cy="457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Text Box 18"/>
          <p:cNvSpPr txBox="1">
            <a:spLocks noChangeArrowheads="1"/>
          </p:cNvSpPr>
          <p:nvPr/>
        </p:nvSpPr>
        <p:spPr bwMode="auto">
          <a:xfrm rot="1660210">
            <a:off x="5235575" y="2297113"/>
            <a:ext cx="319563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sz="2000">
                <a:latin typeface="Courier New" charset="0"/>
              </a:rPr>
              <a:t>setenv(), dup(), fork(), exec(), ...</a:t>
            </a:r>
            <a:endParaRPr lang="en-US"/>
          </a:p>
        </p:txBody>
      </p:sp>
    </p:spTree>
    <p:extLst>
      <p:ext uri="{BB962C8B-B14F-4D97-AF65-F5344CB8AC3E}">
        <p14:creationId xmlns:p14="http://schemas.microsoft.com/office/powerpoint/2010/main" val="1425530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CGI program output</a:t>
            </a:r>
          </a:p>
        </p:txBody>
      </p:sp>
      <p:sp>
        <p:nvSpPr>
          <p:cNvPr id="35843" name="Rectangle 3"/>
          <p:cNvSpPr>
            <a:spLocks noGrp="1" noChangeArrowheads="1"/>
          </p:cNvSpPr>
          <p:nvPr>
            <p:ph type="body" idx="1"/>
          </p:nvPr>
        </p:nvSpPr>
        <p:spPr/>
        <p:txBody>
          <a:bodyPr/>
          <a:lstStyle/>
          <a:p>
            <a:pPr>
              <a:buClr>
                <a:schemeClr val="accent1"/>
              </a:buClr>
            </a:pPr>
            <a:r>
              <a:rPr lang="en-US" sz="2800">
                <a:cs typeface="Times New Roman" charset="0"/>
              </a:rPr>
              <a:t>can be an HTML document, a plain text file, or a graphics image. </a:t>
            </a:r>
          </a:p>
          <a:p>
            <a:pPr>
              <a:buClr>
                <a:schemeClr val="accent1"/>
              </a:buClr>
            </a:pPr>
            <a:r>
              <a:rPr lang="en-US" sz="2800">
                <a:cs typeface="Times New Roman" charset="0"/>
              </a:rPr>
              <a:t>A header (eg. Content-type: text/html ) (Content-type: text/plain) consists of line(s) of text  describing the document type followed by a blank line, or a header can specify that the requested document is at a different location (eg. Location: /new/bar.txt &lt;blank line&gt;)</a:t>
            </a:r>
          </a:p>
          <a:p>
            <a:pPr>
              <a:buClr>
                <a:schemeClr val="accent1"/>
              </a:buClr>
            </a:pPr>
            <a:endParaRPr lang="en-US" sz="2800">
              <a:cs typeface="Times New Roman" charset="0"/>
            </a:endParaRPr>
          </a:p>
        </p:txBody>
      </p:sp>
    </p:spTree>
    <p:extLst>
      <p:ext uri="{BB962C8B-B14F-4D97-AF65-F5344CB8AC3E}">
        <p14:creationId xmlns:p14="http://schemas.microsoft.com/office/powerpoint/2010/main" val="2757085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CGI application support</a:t>
            </a:r>
          </a:p>
        </p:txBody>
      </p:sp>
      <p:sp>
        <p:nvSpPr>
          <p:cNvPr id="36867" name="Rectangle 3"/>
          <p:cNvSpPr>
            <a:spLocks noGrp="1" noChangeArrowheads="1"/>
          </p:cNvSpPr>
          <p:nvPr>
            <p:ph type="body" idx="1"/>
          </p:nvPr>
        </p:nvSpPr>
        <p:spPr/>
        <p:txBody>
          <a:bodyPr/>
          <a:lstStyle/>
          <a:p>
            <a:pPr>
              <a:buClr>
                <a:schemeClr val="accent1"/>
              </a:buClr>
            </a:pPr>
            <a:r>
              <a:rPr lang="en-US">
                <a:cs typeface="Times New Roman" charset="0"/>
              </a:rPr>
              <a:t>A server that is capable of running CGI programs must be configured before it can invoke a CGI program or script.  </a:t>
            </a:r>
          </a:p>
          <a:p>
            <a:pPr>
              <a:buClr>
                <a:schemeClr val="accent1"/>
              </a:buClr>
            </a:pPr>
            <a:r>
              <a:rPr lang="en-US">
                <a:cs typeface="Times New Roman" charset="0"/>
              </a:rPr>
              <a:t>When the a browser contacts the server and request the specified URL, the server runs the CGI program</a:t>
            </a:r>
            <a:r>
              <a:rPr lang="en-US"/>
              <a:t> </a:t>
            </a:r>
          </a:p>
          <a:p>
            <a:pPr>
              <a:buClr>
                <a:schemeClr val="accent1"/>
              </a:buClr>
            </a:pPr>
            <a:endParaRPr lang="en-US"/>
          </a:p>
          <a:p>
            <a:endParaRPr lang="en-US"/>
          </a:p>
        </p:txBody>
      </p:sp>
    </p:spTree>
    <p:extLst>
      <p:ext uri="{BB962C8B-B14F-4D97-AF65-F5344CB8AC3E}">
        <p14:creationId xmlns:p14="http://schemas.microsoft.com/office/powerpoint/2010/main" val="2638987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Server-Side Scripting Technologies</a:t>
            </a:r>
          </a:p>
        </p:txBody>
      </p:sp>
      <p:sp>
        <p:nvSpPr>
          <p:cNvPr id="41987" name="Rectangle 3"/>
          <p:cNvSpPr>
            <a:spLocks noGrp="1" noChangeArrowheads="1"/>
          </p:cNvSpPr>
          <p:nvPr>
            <p:ph type="body" idx="1"/>
          </p:nvPr>
        </p:nvSpPr>
        <p:spPr/>
        <p:txBody>
          <a:bodyPr/>
          <a:lstStyle/>
          <a:p>
            <a:pPr>
              <a:lnSpc>
                <a:spcPct val="90000"/>
              </a:lnSpc>
              <a:buClr>
                <a:schemeClr val="accent1"/>
              </a:buClr>
            </a:pPr>
            <a:r>
              <a:rPr lang="en-US" sz="2800" dirty="0"/>
              <a:t>Alternative dynamic document technologies  used when only a small portion of web page needs to be changed.</a:t>
            </a:r>
          </a:p>
          <a:p>
            <a:pPr>
              <a:lnSpc>
                <a:spcPct val="90000"/>
              </a:lnSpc>
              <a:buClr>
                <a:schemeClr val="accent1"/>
              </a:buClr>
            </a:pPr>
            <a:r>
              <a:rPr lang="en-US" sz="2800" dirty="0"/>
              <a:t>Interpreters built into web servers that can make  small changes to a predefined template containing both HTML and scripts</a:t>
            </a:r>
          </a:p>
          <a:p>
            <a:pPr>
              <a:lnSpc>
                <a:spcPct val="90000"/>
              </a:lnSpc>
              <a:buClr>
                <a:schemeClr val="accent1"/>
              </a:buClr>
            </a:pPr>
            <a:r>
              <a:rPr lang="en-US" sz="2800" dirty="0"/>
              <a:t>Regular HTML passes through unchanged</a:t>
            </a:r>
          </a:p>
          <a:p>
            <a:pPr>
              <a:lnSpc>
                <a:spcPct val="90000"/>
              </a:lnSpc>
              <a:buClr>
                <a:schemeClr val="accent1"/>
              </a:buClr>
            </a:pPr>
            <a:r>
              <a:rPr lang="en-US" sz="2800" dirty="0"/>
              <a:t>Script information is replaced with output from interpreting the script</a:t>
            </a:r>
          </a:p>
          <a:p>
            <a:pPr>
              <a:lnSpc>
                <a:spcPct val="90000"/>
              </a:lnSpc>
              <a:buClr>
                <a:schemeClr val="accent1"/>
              </a:buClr>
            </a:pPr>
            <a:r>
              <a:rPr lang="en-US" sz="2800" dirty="0"/>
              <a:t>ASP, JSP, PHP, </a:t>
            </a:r>
            <a:r>
              <a:rPr lang="en-US" sz="2800" dirty="0" smtClean="0"/>
              <a:t>ColdFusion</a:t>
            </a:r>
            <a:endParaRPr lang="en-US" sz="2800" dirty="0"/>
          </a:p>
          <a:p>
            <a:pPr>
              <a:lnSpc>
                <a:spcPct val="90000"/>
              </a:lnSpc>
              <a:buClr>
                <a:schemeClr val="accent1"/>
              </a:buClr>
            </a:pPr>
            <a:endParaRPr lang="en-US" sz="2800" dirty="0"/>
          </a:p>
        </p:txBody>
      </p:sp>
    </p:spTree>
    <p:extLst>
      <p:ext uri="{BB962C8B-B14F-4D97-AF65-F5344CB8AC3E}">
        <p14:creationId xmlns:p14="http://schemas.microsoft.com/office/powerpoint/2010/main" val="23903931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US" dirty="0" smtClean="0"/>
              <a:t>Server-side Dynamic Web Overview</a:t>
            </a:r>
            <a:endParaRPr lang="en-US" dirty="0"/>
          </a:p>
        </p:txBody>
      </p:sp>
      <p:sp>
        <p:nvSpPr>
          <p:cNvPr id="15365" name="Rectangle 3"/>
          <p:cNvSpPr>
            <a:spLocks noGrp="1" noChangeArrowheads="1"/>
          </p:cNvSpPr>
          <p:nvPr>
            <p:ph type="body" idx="1"/>
          </p:nvPr>
        </p:nvSpPr>
        <p:spPr/>
        <p:txBody>
          <a:bodyPr>
            <a:normAutofit fontScale="92500" lnSpcReduction="20000"/>
          </a:bodyPr>
          <a:lstStyle/>
          <a:p>
            <a:r>
              <a:rPr lang="en-US" dirty="0" smtClean="0"/>
              <a:t>PHP code is integrated into an html file</a:t>
            </a:r>
          </a:p>
          <a:p>
            <a:r>
              <a:rPr lang="en-US" dirty="0" smtClean="0"/>
              <a:t>The browser requests a document with a .</a:t>
            </a:r>
            <a:r>
              <a:rPr lang="en-US" dirty="0" err="1" smtClean="0"/>
              <a:t>php</a:t>
            </a:r>
            <a:r>
              <a:rPr lang="en-US" dirty="0" smtClean="0"/>
              <a:t> extension</a:t>
            </a:r>
          </a:p>
          <a:p>
            <a:r>
              <a:rPr lang="en-US" dirty="0" smtClean="0"/>
              <a:t>The web server sends the request to the </a:t>
            </a:r>
            <a:r>
              <a:rPr lang="en-US" dirty="0" err="1" smtClean="0"/>
              <a:t>php</a:t>
            </a:r>
            <a:r>
              <a:rPr lang="en-US" dirty="0" smtClean="0"/>
              <a:t> parser</a:t>
            </a:r>
          </a:p>
          <a:p>
            <a:pPr lvl="1"/>
            <a:r>
              <a:rPr lang="en-US" dirty="0" smtClean="0"/>
              <a:t>Parser may be integrated into the server</a:t>
            </a:r>
          </a:p>
          <a:p>
            <a:pPr lvl="1"/>
            <a:r>
              <a:rPr lang="en-US" dirty="0" smtClean="0"/>
              <a:t>Parser may be a separate program</a:t>
            </a:r>
          </a:p>
          <a:p>
            <a:r>
              <a:rPr lang="en-US" dirty="0" smtClean="0"/>
              <a:t>Parser scans the requested file</a:t>
            </a:r>
          </a:p>
          <a:p>
            <a:pPr lvl="1"/>
            <a:r>
              <a:rPr lang="en-US" dirty="0" smtClean="0"/>
              <a:t>When finds </a:t>
            </a:r>
            <a:r>
              <a:rPr lang="en-US" dirty="0" err="1" smtClean="0"/>
              <a:t>php</a:t>
            </a:r>
            <a:r>
              <a:rPr lang="en-US" dirty="0" smtClean="0"/>
              <a:t> code, it </a:t>
            </a:r>
          </a:p>
          <a:p>
            <a:pPr lvl="2"/>
            <a:r>
              <a:rPr lang="en-US" dirty="0" smtClean="0"/>
              <a:t>executes the code and </a:t>
            </a:r>
          </a:p>
          <a:p>
            <a:pPr lvl="2"/>
            <a:r>
              <a:rPr lang="en-US" dirty="0" smtClean="0"/>
              <a:t>places the resulting output into the place in the file formerly occupied by the code</a:t>
            </a:r>
          </a:p>
          <a:p>
            <a:pPr lvl="1"/>
            <a:r>
              <a:rPr lang="en-US" dirty="0" smtClean="0"/>
              <a:t>Html code is ignored by the parser</a:t>
            </a:r>
          </a:p>
          <a:p>
            <a:r>
              <a:rPr lang="en-US" dirty="0" smtClean="0"/>
              <a:t>The resulting output file is sent back to the web server</a:t>
            </a:r>
          </a:p>
          <a:p>
            <a:r>
              <a:rPr lang="en-US" dirty="0" smtClean="0"/>
              <a:t>The web server sends the output file to the browser</a:t>
            </a:r>
          </a:p>
          <a:p>
            <a:r>
              <a:rPr lang="en-US" dirty="0" smtClean="0"/>
              <a:t>The browser displays the output</a:t>
            </a:r>
            <a:endParaRPr lang="en-US" dirty="0"/>
          </a:p>
        </p:txBody>
      </p:sp>
    </p:spTree>
    <p:extLst>
      <p:ext uri="{BB962C8B-B14F-4D97-AF65-F5344CB8AC3E}">
        <p14:creationId xmlns:p14="http://schemas.microsoft.com/office/powerpoint/2010/main" val="3318072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dirty="0"/>
              <a:t>Server-side Dynamic Web Overview</a:t>
            </a:r>
          </a:p>
        </p:txBody>
      </p:sp>
      <p:sp>
        <p:nvSpPr>
          <p:cNvPr id="16389" name="Rectangle 5"/>
          <p:cNvSpPr>
            <a:spLocks noChangeArrowheads="1"/>
          </p:cNvSpPr>
          <p:nvPr/>
        </p:nvSpPr>
        <p:spPr bwMode="auto">
          <a:xfrm>
            <a:off x="630237" y="2619400"/>
            <a:ext cx="1219200" cy="1524000"/>
          </a:xfrm>
          <a:prstGeom prst="rect">
            <a:avLst/>
          </a:prstGeom>
          <a:solidFill>
            <a:schemeClr val="accent1"/>
          </a:solidFill>
          <a:ln w="9525">
            <a:solidFill>
              <a:schemeClr val="tx1"/>
            </a:solidFill>
            <a:miter lim="800000"/>
            <a:headEnd/>
            <a:tailEnd/>
          </a:ln>
        </p:spPr>
        <p:txBody>
          <a:bodyPr wrap="none" anchor="ctr"/>
          <a:lstStyle/>
          <a:p>
            <a:pPr algn="ctr"/>
            <a:r>
              <a:rPr lang="en-US" b="1"/>
              <a:t>Browser</a:t>
            </a:r>
          </a:p>
        </p:txBody>
      </p:sp>
      <p:sp>
        <p:nvSpPr>
          <p:cNvPr id="16390" name="Rectangle 6"/>
          <p:cNvSpPr>
            <a:spLocks noChangeArrowheads="1"/>
          </p:cNvSpPr>
          <p:nvPr/>
        </p:nvSpPr>
        <p:spPr bwMode="auto">
          <a:xfrm>
            <a:off x="3144837" y="2543200"/>
            <a:ext cx="1143000" cy="1600200"/>
          </a:xfrm>
          <a:prstGeom prst="rect">
            <a:avLst/>
          </a:prstGeom>
          <a:solidFill>
            <a:schemeClr val="accent2"/>
          </a:solidFill>
          <a:ln w="9525">
            <a:solidFill>
              <a:schemeClr val="tx1"/>
            </a:solidFill>
            <a:miter lim="800000"/>
            <a:headEnd/>
            <a:tailEnd/>
          </a:ln>
        </p:spPr>
        <p:txBody>
          <a:bodyPr wrap="none" anchor="ctr"/>
          <a:lstStyle/>
          <a:p>
            <a:pPr algn="ctr"/>
            <a:r>
              <a:rPr lang="en-US" b="1"/>
              <a:t>Server</a:t>
            </a:r>
          </a:p>
        </p:txBody>
      </p:sp>
      <p:sp>
        <p:nvSpPr>
          <p:cNvPr id="16391" name="Rectangle 7"/>
          <p:cNvSpPr>
            <a:spLocks noChangeArrowheads="1"/>
          </p:cNvSpPr>
          <p:nvPr/>
        </p:nvSpPr>
        <p:spPr bwMode="auto">
          <a:xfrm>
            <a:off x="5126037" y="1781200"/>
            <a:ext cx="1600200" cy="1066800"/>
          </a:xfrm>
          <a:prstGeom prst="rect">
            <a:avLst/>
          </a:prstGeom>
          <a:solidFill>
            <a:schemeClr val="accent2"/>
          </a:solidFill>
          <a:ln w="9525">
            <a:solidFill>
              <a:schemeClr val="tx1"/>
            </a:solidFill>
            <a:miter lim="800000"/>
            <a:headEnd/>
            <a:tailEnd/>
          </a:ln>
        </p:spPr>
        <p:txBody>
          <a:bodyPr wrap="none" anchor="ctr"/>
          <a:lstStyle/>
          <a:p>
            <a:pPr algn="ctr"/>
            <a:r>
              <a:rPr lang="en-US" b="1"/>
              <a:t>Parser</a:t>
            </a:r>
          </a:p>
        </p:txBody>
      </p:sp>
      <p:sp>
        <p:nvSpPr>
          <p:cNvPr id="16392" name="Rectangle 8"/>
          <p:cNvSpPr>
            <a:spLocks noChangeArrowheads="1"/>
          </p:cNvSpPr>
          <p:nvPr/>
        </p:nvSpPr>
        <p:spPr bwMode="auto">
          <a:xfrm>
            <a:off x="5583237" y="4518248"/>
            <a:ext cx="609600" cy="1143000"/>
          </a:xfrm>
          <a:prstGeom prst="rect">
            <a:avLst/>
          </a:prstGeom>
          <a:solidFill>
            <a:srgbClr val="FFFF00"/>
          </a:solidFill>
          <a:ln w="9525">
            <a:solidFill>
              <a:schemeClr val="tx1"/>
            </a:solidFill>
            <a:miter lim="800000"/>
            <a:headEnd/>
            <a:tailEnd/>
          </a:ln>
        </p:spPr>
        <p:txBody>
          <a:bodyPr wrap="none" anchor="ctr"/>
          <a:lstStyle/>
          <a:p>
            <a:pPr algn="ctr"/>
            <a:endParaRPr lang="en-US">
              <a:solidFill>
                <a:srgbClr val="FFFF00"/>
              </a:solidFill>
            </a:endParaRPr>
          </a:p>
        </p:txBody>
      </p:sp>
      <p:sp>
        <p:nvSpPr>
          <p:cNvPr id="16393" name="Text Box 9"/>
          <p:cNvSpPr txBox="1">
            <a:spLocks noChangeArrowheads="1"/>
          </p:cNvSpPr>
          <p:nvPr/>
        </p:nvSpPr>
        <p:spPr bwMode="auto">
          <a:xfrm>
            <a:off x="5659437" y="4829200"/>
            <a:ext cx="476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t>file</a:t>
            </a:r>
          </a:p>
        </p:txBody>
      </p:sp>
      <p:sp>
        <p:nvSpPr>
          <p:cNvPr id="16394" name="Line 13"/>
          <p:cNvSpPr>
            <a:spLocks noChangeShapeType="1"/>
          </p:cNvSpPr>
          <p:nvPr/>
        </p:nvSpPr>
        <p:spPr bwMode="auto">
          <a:xfrm>
            <a:off x="1849437" y="3076600"/>
            <a:ext cx="1295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5" name="Text Box 14"/>
          <p:cNvSpPr txBox="1">
            <a:spLocks noChangeArrowheads="1"/>
          </p:cNvSpPr>
          <p:nvPr/>
        </p:nvSpPr>
        <p:spPr bwMode="auto">
          <a:xfrm>
            <a:off x="1849437" y="2732113"/>
            <a:ext cx="1263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1.  request</a:t>
            </a:r>
          </a:p>
        </p:txBody>
      </p:sp>
      <p:sp>
        <p:nvSpPr>
          <p:cNvPr id="16396" name="Line 15"/>
          <p:cNvSpPr>
            <a:spLocks noChangeShapeType="1"/>
          </p:cNvSpPr>
          <p:nvPr/>
        </p:nvSpPr>
        <p:spPr bwMode="auto">
          <a:xfrm flipV="1">
            <a:off x="4287837" y="2314600"/>
            <a:ext cx="838200" cy="685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7" name="Line 16"/>
          <p:cNvSpPr>
            <a:spLocks noChangeShapeType="1"/>
          </p:cNvSpPr>
          <p:nvPr/>
        </p:nvSpPr>
        <p:spPr bwMode="auto">
          <a:xfrm flipV="1">
            <a:off x="5888037" y="2848000"/>
            <a:ext cx="0" cy="16764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398" name="Text Box 17"/>
          <p:cNvSpPr txBox="1">
            <a:spLocks noChangeArrowheads="1"/>
          </p:cNvSpPr>
          <p:nvPr/>
        </p:nvSpPr>
        <p:spPr bwMode="auto">
          <a:xfrm>
            <a:off x="6024562" y="3000400"/>
            <a:ext cx="2149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3.  Parser scans file for php code</a:t>
            </a:r>
          </a:p>
        </p:txBody>
      </p:sp>
      <p:sp>
        <p:nvSpPr>
          <p:cNvPr id="16399" name="Text Box 18"/>
          <p:cNvSpPr txBox="1">
            <a:spLocks noChangeArrowheads="1"/>
          </p:cNvSpPr>
          <p:nvPr/>
        </p:nvSpPr>
        <p:spPr bwMode="auto">
          <a:xfrm>
            <a:off x="3449637" y="1933600"/>
            <a:ext cx="1828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2.  Server calls php parser</a:t>
            </a:r>
          </a:p>
        </p:txBody>
      </p:sp>
      <p:sp>
        <p:nvSpPr>
          <p:cNvPr id="16400" name="Text Box 19"/>
          <p:cNvSpPr txBox="1">
            <a:spLocks noChangeArrowheads="1"/>
          </p:cNvSpPr>
          <p:nvPr/>
        </p:nvSpPr>
        <p:spPr bwMode="auto">
          <a:xfrm>
            <a:off x="6726237" y="1628800"/>
            <a:ext cx="24542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4.  Parser executes any php code and places result in file</a:t>
            </a:r>
          </a:p>
        </p:txBody>
      </p:sp>
      <p:sp>
        <p:nvSpPr>
          <p:cNvPr id="16401" name="Line 20"/>
          <p:cNvSpPr>
            <a:spLocks noChangeShapeType="1"/>
          </p:cNvSpPr>
          <p:nvPr/>
        </p:nvSpPr>
        <p:spPr bwMode="auto">
          <a:xfrm flipH="1">
            <a:off x="4287837" y="2848000"/>
            <a:ext cx="1219200" cy="68580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2" name="Text Box 21"/>
          <p:cNvSpPr txBox="1">
            <a:spLocks noChangeArrowheads="1"/>
          </p:cNvSpPr>
          <p:nvPr/>
        </p:nvSpPr>
        <p:spPr bwMode="auto">
          <a:xfrm>
            <a:off x="4500562" y="3265513"/>
            <a:ext cx="1235075"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600"/>
              <a:t>5. Resulting html file sent back to server</a:t>
            </a:r>
          </a:p>
        </p:txBody>
      </p:sp>
      <p:sp>
        <p:nvSpPr>
          <p:cNvPr id="16403" name="Line 22"/>
          <p:cNvSpPr>
            <a:spLocks noChangeShapeType="1"/>
          </p:cNvSpPr>
          <p:nvPr/>
        </p:nvSpPr>
        <p:spPr bwMode="auto">
          <a:xfrm flipH="1">
            <a:off x="1849437" y="3610000"/>
            <a:ext cx="129540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6404" name="Text Box 23"/>
          <p:cNvSpPr txBox="1">
            <a:spLocks noChangeArrowheads="1"/>
          </p:cNvSpPr>
          <p:nvPr/>
        </p:nvSpPr>
        <p:spPr bwMode="auto">
          <a:xfrm>
            <a:off x="1849437" y="3610000"/>
            <a:ext cx="13716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6.  Server sends html file to browser</a:t>
            </a:r>
          </a:p>
        </p:txBody>
      </p:sp>
      <p:sp>
        <p:nvSpPr>
          <p:cNvPr id="16405" name="Text Box 24"/>
          <p:cNvSpPr txBox="1">
            <a:spLocks noChangeArrowheads="1"/>
          </p:cNvSpPr>
          <p:nvPr/>
        </p:nvSpPr>
        <p:spPr bwMode="auto">
          <a:xfrm>
            <a:off x="249237" y="4103713"/>
            <a:ext cx="16764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37931725" indent="-3747452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dirty="0"/>
              <a:t>7.  Browser renders html and displays result</a:t>
            </a:r>
          </a:p>
        </p:txBody>
      </p:sp>
    </p:spTree>
    <p:extLst>
      <p:ext uri="{BB962C8B-B14F-4D97-AF65-F5344CB8AC3E}">
        <p14:creationId xmlns:p14="http://schemas.microsoft.com/office/powerpoint/2010/main" val="86980633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smtClean="0"/>
              <a:t>Dynamic Web pages</a:t>
            </a:r>
            <a:endParaRPr lang="en-US"/>
          </a:p>
        </p:txBody>
      </p:sp>
      <p:sp>
        <p:nvSpPr>
          <p:cNvPr id="73731" name="Rectangle 3"/>
          <p:cNvSpPr>
            <a:spLocks noGrp="1" noChangeArrowheads="1"/>
          </p:cNvSpPr>
          <p:nvPr>
            <p:ph type="body" idx="1"/>
          </p:nvPr>
        </p:nvSpPr>
        <p:spPr/>
        <p:txBody>
          <a:bodyPr>
            <a:normAutofit/>
          </a:bodyPr>
          <a:lstStyle/>
          <a:p>
            <a:r>
              <a:rPr lang="en-US" altLang="zh-CN" dirty="0" smtClean="0"/>
              <a:t>First introduced in 1995 with the creation of JavaScript</a:t>
            </a:r>
          </a:p>
          <a:p>
            <a:r>
              <a:rPr lang="en-US" altLang="zh-CN" dirty="0" smtClean="0"/>
              <a:t>Multiple technologies of delivering interactive content used</a:t>
            </a:r>
          </a:p>
          <a:p>
            <a:r>
              <a:rPr lang="en-US" altLang="zh-CN" dirty="0" smtClean="0"/>
              <a:t>Two major categories of technologies:</a:t>
            </a:r>
          </a:p>
          <a:p>
            <a:pPr lvl="1"/>
            <a:r>
              <a:rPr lang="en-US" altLang="zh-CN" dirty="0" smtClean="0"/>
              <a:t>Server-side technology</a:t>
            </a:r>
          </a:p>
          <a:p>
            <a:pPr lvl="2"/>
            <a:r>
              <a:rPr lang="en-US" dirty="0"/>
              <a:t>Active Server Pages</a:t>
            </a:r>
          </a:p>
          <a:p>
            <a:pPr lvl="2"/>
            <a:r>
              <a:rPr lang="en-US" dirty="0"/>
              <a:t>Hypertext </a:t>
            </a:r>
            <a:r>
              <a:rPr lang="en-US" dirty="0" smtClean="0"/>
              <a:t>Preprocessor</a:t>
            </a:r>
            <a:endParaRPr lang="en-US" altLang="zh-CN" dirty="0" smtClean="0"/>
          </a:p>
          <a:p>
            <a:pPr lvl="1"/>
            <a:r>
              <a:rPr lang="en-US" altLang="zh-CN" dirty="0" smtClean="0"/>
              <a:t>Client-side technology</a:t>
            </a:r>
          </a:p>
          <a:p>
            <a:pPr lvl="2"/>
            <a:r>
              <a:rPr lang="en-US" dirty="0"/>
              <a:t>JavaScript</a:t>
            </a:r>
          </a:p>
          <a:p>
            <a:pPr lvl="2"/>
            <a:r>
              <a:rPr lang="en-US" dirty="0"/>
              <a:t>Java Applets</a:t>
            </a:r>
          </a:p>
          <a:p>
            <a:pPr lvl="2"/>
            <a:r>
              <a:rPr lang="en-US" dirty="0" smtClean="0"/>
              <a:t>Flash</a:t>
            </a:r>
            <a:r>
              <a:rPr lang="en-US" altLang="zh-CN" dirty="0" smtClean="0"/>
              <a:t> </a:t>
            </a:r>
          </a:p>
          <a:p>
            <a:endParaRPr lang="en-US" altLang="zh-CN" dirty="0"/>
          </a:p>
        </p:txBody>
      </p:sp>
    </p:spTree>
    <p:extLst>
      <p:ext uri="{BB962C8B-B14F-4D97-AF65-F5344CB8AC3E}">
        <p14:creationId xmlns:p14="http://schemas.microsoft.com/office/powerpoint/2010/main" val="289574903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dirty="0" smtClean="0"/>
              <a:t>About PHP Parser</a:t>
            </a:r>
            <a:endParaRPr lang="en-US" dirty="0"/>
          </a:p>
        </p:txBody>
      </p:sp>
      <p:sp>
        <p:nvSpPr>
          <p:cNvPr id="17413" name="Rectangle 3"/>
          <p:cNvSpPr>
            <a:spLocks noGrp="1" noChangeArrowheads="1"/>
          </p:cNvSpPr>
          <p:nvPr>
            <p:ph type="body" idx="1"/>
          </p:nvPr>
        </p:nvSpPr>
        <p:spPr/>
        <p:txBody>
          <a:bodyPr/>
          <a:lstStyle/>
          <a:p>
            <a:r>
              <a:rPr lang="en-US" dirty="0" smtClean="0"/>
              <a:t>PHP scripts can be written using Notepad or any other (regular) text editors.</a:t>
            </a:r>
          </a:p>
          <a:p>
            <a:r>
              <a:rPr lang="en-US" dirty="0" smtClean="0"/>
              <a:t>You can also use special HTML editors such as Adobe Dreamweaver which provide syntax coloring and other features that aid PHP programmers.</a:t>
            </a:r>
            <a:endParaRPr lang="en-US" dirty="0"/>
          </a:p>
        </p:txBody>
      </p:sp>
    </p:spTree>
    <p:extLst>
      <p:ext uri="{BB962C8B-B14F-4D97-AF65-F5344CB8AC3E}">
        <p14:creationId xmlns:p14="http://schemas.microsoft.com/office/powerpoint/2010/main" val="18499056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Dynamic Documents</a:t>
            </a:r>
            <a:endParaRPr lang="en-US"/>
          </a:p>
        </p:txBody>
      </p:sp>
      <p:sp>
        <p:nvSpPr>
          <p:cNvPr id="13315" name="Rectangle 3"/>
          <p:cNvSpPr>
            <a:spLocks noGrp="1" noChangeArrowheads="1"/>
          </p:cNvSpPr>
          <p:nvPr>
            <p:ph idx="1"/>
          </p:nvPr>
        </p:nvSpPr>
        <p:spPr/>
        <p:txBody>
          <a:bodyPr/>
          <a:lstStyle/>
          <a:p>
            <a:r>
              <a:rPr lang="en-US" smtClean="0"/>
              <a:t>Dynamic Documents can provide:</a:t>
            </a:r>
          </a:p>
          <a:p>
            <a:pPr lvl="1"/>
            <a:r>
              <a:rPr lang="en-US" smtClean="0"/>
              <a:t>automation of web site maintenance</a:t>
            </a:r>
          </a:p>
          <a:p>
            <a:pPr lvl="1"/>
            <a:r>
              <a:rPr lang="en-US" smtClean="0"/>
              <a:t>customized advertising</a:t>
            </a:r>
          </a:p>
          <a:p>
            <a:pPr lvl="1"/>
            <a:r>
              <a:rPr lang="en-US" smtClean="0"/>
              <a:t>database access</a:t>
            </a:r>
          </a:p>
          <a:p>
            <a:pPr lvl="1"/>
            <a:r>
              <a:rPr lang="en-US" smtClean="0"/>
              <a:t>shopping carts</a:t>
            </a:r>
          </a:p>
          <a:p>
            <a:pPr lvl="1"/>
            <a:r>
              <a:rPr lang="en-US" smtClean="0"/>
              <a:t>date and time service</a:t>
            </a:r>
          </a:p>
          <a:p>
            <a:pPr lvl="1"/>
            <a:r>
              <a:rPr lang="en-US" smtClean="0"/>
              <a:t>…</a:t>
            </a:r>
            <a:endParaRPr lang="en-US"/>
          </a:p>
        </p:txBody>
      </p:sp>
    </p:spTree>
    <p:extLst>
      <p:ext uri="{BB962C8B-B14F-4D97-AF65-F5344CB8AC3E}">
        <p14:creationId xmlns:p14="http://schemas.microsoft.com/office/powerpoint/2010/main" val="64595553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Web Programming</a:t>
            </a:r>
            <a:endParaRPr lang="en-US"/>
          </a:p>
        </p:txBody>
      </p:sp>
      <p:sp>
        <p:nvSpPr>
          <p:cNvPr id="14339" name="Rectangle 3"/>
          <p:cNvSpPr>
            <a:spLocks noGrp="1" noChangeArrowheads="1"/>
          </p:cNvSpPr>
          <p:nvPr>
            <p:ph idx="1"/>
          </p:nvPr>
        </p:nvSpPr>
        <p:spPr/>
        <p:txBody>
          <a:bodyPr/>
          <a:lstStyle/>
          <a:p>
            <a:r>
              <a:rPr lang="en-US" dirty="0" smtClean="0"/>
              <a:t>Writing programs that create dynamic documents has become very important</a:t>
            </a:r>
          </a:p>
          <a:p>
            <a:endParaRPr lang="en-US" dirty="0" smtClean="0"/>
          </a:p>
          <a:p>
            <a:r>
              <a:rPr lang="en-US" dirty="0" smtClean="0"/>
              <a:t>There are a number of general approaches:</a:t>
            </a:r>
          </a:p>
          <a:p>
            <a:pPr lvl="1"/>
            <a:r>
              <a:rPr lang="en-US" dirty="0" smtClean="0"/>
              <a:t>Create server for each service desired</a:t>
            </a:r>
          </a:p>
          <a:p>
            <a:pPr lvl="2"/>
            <a:r>
              <a:rPr lang="en-US" dirty="0" smtClean="0"/>
              <a:t>Each is available on different port.</a:t>
            </a:r>
          </a:p>
          <a:p>
            <a:pPr lvl="1"/>
            <a:r>
              <a:rPr lang="en-US" dirty="0" smtClean="0"/>
              <a:t>Develop a real smart web server </a:t>
            </a:r>
          </a:p>
          <a:p>
            <a:pPr lvl="2"/>
            <a:r>
              <a:rPr lang="en-US" dirty="0" smtClean="0"/>
              <a:t>Server Side Includes, scripting, server APIs</a:t>
            </a:r>
          </a:p>
          <a:p>
            <a:pPr lvl="1"/>
            <a:r>
              <a:rPr lang="en-US" dirty="0" smtClean="0"/>
              <a:t>Have web server run external programs</a:t>
            </a:r>
            <a:endParaRPr lang="en-US" dirty="0"/>
          </a:p>
        </p:txBody>
      </p:sp>
    </p:spTree>
    <p:extLst>
      <p:ext uri="{BB962C8B-B14F-4D97-AF65-F5344CB8AC3E}">
        <p14:creationId xmlns:p14="http://schemas.microsoft.com/office/powerpoint/2010/main" val="1104005825"/>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lstStyle/>
          <a:p>
            <a:pPr marL="0" indent="0">
              <a:buNone/>
            </a:pPr>
            <a:endParaRPr lang="id-ID" dirty="0" smtClean="0"/>
          </a:p>
          <a:p>
            <a:pPr marL="0" indent="0">
              <a:buNone/>
            </a:pPr>
            <a:endParaRPr lang="id-ID" dirty="0"/>
          </a:p>
          <a:p>
            <a:pPr marL="0" indent="0">
              <a:buNone/>
            </a:pPr>
            <a:endParaRPr lang="id-ID" dirty="0" smtClean="0"/>
          </a:p>
          <a:p>
            <a:pPr marL="0" indent="0" algn="ctr">
              <a:buNone/>
            </a:pPr>
            <a:r>
              <a:rPr lang="id-ID" sz="6000" dirty="0" smtClean="0"/>
              <a:t>Questions?</a:t>
            </a:r>
            <a:endParaRPr lang="id-ID" sz="6000" dirty="0"/>
          </a:p>
        </p:txBody>
      </p:sp>
    </p:spTree>
    <p:extLst>
      <p:ext uri="{BB962C8B-B14F-4D97-AF65-F5344CB8AC3E}">
        <p14:creationId xmlns:p14="http://schemas.microsoft.com/office/powerpoint/2010/main" val="2186372781"/>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39752" y="3068960"/>
            <a:ext cx="4396718" cy="923330"/>
          </a:xfrm>
          <a:prstGeom prst="rect">
            <a:avLst/>
          </a:prstGeom>
          <a:noFill/>
        </p:spPr>
        <p:txBody>
          <a:bodyPr wrap="square" rtlCol="0">
            <a:spAutoFit/>
          </a:bodyPr>
          <a:lstStyle/>
          <a:p>
            <a:pPr algn="ctr"/>
            <a:r>
              <a:rPr lang="en-US" sz="5400" b="1" dirty="0" err="1"/>
              <a:t>Terima</a:t>
            </a:r>
            <a:r>
              <a:rPr lang="en-US" sz="5400" b="1" dirty="0"/>
              <a:t> </a:t>
            </a:r>
            <a:r>
              <a:rPr lang="en-US" sz="5400" b="1" dirty="0" err="1" smtClean="0"/>
              <a:t>Kasih</a:t>
            </a:r>
            <a:endParaRPr lang="en-US" sz="5400" b="1" dirty="0"/>
          </a:p>
        </p:txBody>
      </p:sp>
      <p:sp>
        <p:nvSpPr>
          <p:cNvPr id="6" name="TextBox 5"/>
          <p:cNvSpPr txBox="1"/>
          <p:nvPr/>
        </p:nvSpPr>
        <p:spPr>
          <a:xfrm>
            <a:off x="4499992" y="4149080"/>
            <a:ext cx="2668526" cy="707886"/>
          </a:xfrm>
          <a:prstGeom prst="rect">
            <a:avLst/>
          </a:prstGeom>
          <a:noFill/>
        </p:spPr>
        <p:txBody>
          <a:bodyPr wrap="square" rtlCol="0">
            <a:spAutoFit/>
          </a:bodyPr>
          <a:lstStyle/>
          <a:p>
            <a:pPr algn="ctr"/>
            <a:r>
              <a:rPr lang="en-US" sz="4000" i="1" dirty="0" smtClean="0"/>
              <a:t>Thank You</a:t>
            </a:r>
            <a:endParaRPr lang="en-US" sz="4000" i="1" dirty="0"/>
          </a:p>
        </p:txBody>
      </p:sp>
      <p:sp>
        <p:nvSpPr>
          <p:cNvPr id="7" name="TextBox 6"/>
          <p:cNvSpPr txBox="1"/>
          <p:nvPr/>
        </p:nvSpPr>
        <p:spPr>
          <a:xfrm>
            <a:off x="827584" y="2420888"/>
            <a:ext cx="4396718" cy="707886"/>
          </a:xfrm>
          <a:prstGeom prst="rect">
            <a:avLst/>
          </a:prstGeom>
          <a:noFill/>
        </p:spPr>
        <p:txBody>
          <a:bodyPr wrap="square" rtlCol="0">
            <a:spAutoFit/>
          </a:bodyPr>
          <a:lstStyle/>
          <a:p>
            <a:pPr algn="ctr"/>
            <a:r>
              <a:rPr lang="en-US" sz="4000" dirty="0" err="1" smtClean="0"/>
              <a:t>Danke</a:t>
            </a:r>
            <a:endParaRPr lang="en-US" sz="4000" dirty="0"/>
          </a:p>
        </p:txBody>
      </p:sp>
      <p:sp>
        <p:nvSpPr>
          <p:cNvPr id="8" name="TextBox 7"/>
          <p:cNvSpPr txBox="1"/>
          <p:nvPr/>
        </p:nvSpPr>
        <p:spPr>
          <a:xfrm>
            <a:off x="3995936" y="2276872"/>
            <a:ext cx="3388606" cy="923330"/>
          </a:xfrm>
          <a:prstGeom prst="rect">
            <a:avLst/>
          </a:prstGeom>
          <a:noFill/>
        </p:spPr>
        <p:txBody>
          <a:bodyPr wrap="square" rtlCol="0">
            <a:spAutoFit/>
          </a:bodyPr>
          <a:lstStyle/>
          <a:p>
            <a:pPr algn="ctr"/>
            <a:r>
              <a:rPr lang="en-US" sz="5400" b="1" i="1" dirty="0" err="1" smtClean="0"/>
              <a:t>Gratias</a:t>
            </a:r>
            <a:endParaRPr lang="en-US" sz="5400" b="1" i="1" dirty="0"/>
          </a:p>
        </p:txBody>
      </p:sp>
      <p:sp>
        <p:nvSpPr>
          <p:cNvPr id="9" name="TextBox 8"/>
          <p:cNvSpPr txBox="1"/>
          <p:nvPr/>
        </p:nvSpPr>
        <p:spPr>
          <a:xfrm>
            <a:off x="0" y="4149080"/>
            <a:ext cx="4396718" cy="707886"/>
          </a:xfrm>
          <a:prstGeom prst="rect">
            <a:avLst/>
          </a:prstGeom>
          <a:noFill/>
        </p:spPr>
        <p:txBody>
          <a:bodyPr wrap="square" rtlCol="0">
            <a:spAutoFit/>
          </a:bodyPr>
          <a:lstStyle/>
          <a:p>
            <a:pPr algn="ctr"/>
            <a:r>
              <a:rPr lang="en-US" sz="4000" b="1" dirty="0" smtClean="0"/>
              <a:t>Merci</a:t>
            </a:r>
            <a:endParaRPr lang="en-US" sz="4000" b="1" dirty="0"/>
          </a:p>
        </p:txBody>
      </p:sp>
      <p:sp>
        <p:nvSpPr>
          <p:cNvPr id="10" name="TextBox 9"/>
          <p:cNvSpPr txBox="1"/>
          <p:nvPr/>
        </p:nvSpPr>
        <p:spPr>
          <a:xfrm>
            <a:off x="611560" y="4869160"/>
            <a:ext cx="7848872" cy="923330"/>
          </a:xfrm>
          <a:prstGeom prst="rect">
            <a:avLst/>
          </a:prstGeom>
          <a:noFill/>
        </p:spPr>
        <p:txBody>
          <a:bodyPr wrap="square" rtlCol="0">
            <a:spAutoFit/>
          </a:bodyPr>
          <a:lstStyle/>
          <a:p>
            <a:pPr algn="ctr"/>
            <a:r>
              <a:rPr lang="ja-JP" altLang="en-US" sz="5400" b="1" dirty="0" smtClean="0"/>
              <a:t>ありがとうございます</a:t>
            </a:r>
            <a:endParaRPr lang="en-US" sz="5400" b="1" dirty="0"/>
          </a:p>
        </p:txBody>
      </p:sp>
      <p:sp>
        <p:nvSpPr>
          <p:cNvPr id="13" name="TextBox 12"/>
          <p:cNvSpPr txBox="1"/>
          <p:nvPr/>
        </p:nvSpPr>
        <p:spPr>
          <a:xfrm>
            <a:off x="395536" y="1556792"/>
            <a:ext cx="3528392" cy="923330"/>
          </a:xfrm>
          <a:prstGeom prst="rect">
            <a:avLst/>
          </a:prstGeom>
          <a:noFill/>
        </p:spPr>
        <p:txBody>
          <a:bodyPr wrap="square" rtlCol="0">
            <a:spAutoFit/>
          </a:bodyPr>
          <a:lstStyle/>
          <a:p>
            <a:pPr algn="ctr"/>
            <a:r>
              <a:rPr lang="ko-KR" altLang="en-US" sz="5400" b="1" dirty="0" smtClean="0"/>
              <a:t>감사합니다</a:t>
            </a:r>
            <a:endParaRPr lang="en-US" sz="5400" b="1" dirty="0"/>
          </a:p>
        </p:txBody>
      </p:sp>
      <p:sp>
        <p:nvSpPr>
          <p:cNvPr id="14" name="TextBox 13"/>
          <p:cNvSpPr txBox="1"/>
          <p:nvPr/>
        </p:nvSpPr>
        <p:spPr>
          <a:xfrm>
            <a:off x="6012160" y="1844824"/>
            <a:ext cx="2442289" cy="707886"/>
          </a:xfrm>
          <a:prstGeom prst="rect">
            <a:avLst/>
          </a:prstGeom>
          <a:noFill/>
        </p:spPr>
        <p:txBody>
          <a:bodyPr wrap="square" rtlCol="0">
            <a:spAutoFit/>
          </a:bodyPr>
          <a:lstStyle/>
          <a:p>
            <a:pPr algn="ctr"/>
            <a:r>
              <a:rPr lang="en-US" sz="4000" b="1" dirty="0" err="1" smtClean="0"/>
              <a:t>Kiitos</a:t>
            </a:r>
            <a:endParaRPr lang="en-US" sz="4000" b="1" dirty="0"/>
          </a:p>
        </p:txBody>
      </p:sp>
      <p:sp>
        <p:nvSpPr>
          <p:cNvPr id="15" name="TextBox 14"/>
          <p:cNvSpPr txBox="1"/>
          <p:nvPr/>
        </p:nvSpPr>
        <p:spPr>
          <a:xfrm>
            <a:off x="6948264" y="3429000"/>
            <a:ext cx="1210588" cy="707886"/>
          </a:xfrm>
          <a:prstGeom prst="rect">
            <a:avLst/>
          </a:prstGeom>
          <a:noFill/>
        </p:spPr>
        <p:txBody>
          <a:bodyPr wrap="none" rtlCol="0">
            <a:spAutoFit/>
          </a:bodyPr>
          <a:lstStyle/>
          <a:p>
            <a:r>
              <a:rPr lang="zh-TW" altLang="en-US" sz="4000" dirty="0"/>
              <a:t>谢谢</a:t>
            </a:r>
            <a:endParaRPr lang="en-US" sz="4000" dirty="0"/>
          </a:p>
        </p:txBody>
      </p:sp>
      <p:sp>
        <p:nvSpPr>
          <p:cNvPr id="16" name="TextBox 15"/>
          <p:cNvSpPr txBox="1"/>
          <p:nvPr/>
        </p:nvSpPr>
        <p:spPr>
          <a:xfrm>
            <a:off x="683568" y="3356992"/>
            <a:ext cx="1428596" cy="769441"/>
          </a:xfrm>
          <a:prstGeom prst="rect">
            <a:avLst/>
          </a:prstGeom>
          <a:noFill/>
        </p:spPr>
        <p:txBody>
          <a:bodyPr wrap="none" rtlCol="0">
            <a:spAutoFit/>
          </a:bodyPr>
          <a:lstStyle/>
          <a:p>
            <a:r>
              <a:rPr lang="en-US" sz="4400" dirty="0" err="1"/>
              <a:t>ﺷﻜﺮﺍﹰ</a:t>
            </a:r>
            <a:endParaRPr lang="en-US" sz="4400" dirty="0"/>
          </a:p>
        </p:txBody>
      </p:sp>
      <p:sp>
        <p:nvSpPr>
          <p:cNvPr id="17" name="Rectangle 16"/>
          <p:cNvSpPr/>
          <p:nvPr/>
        </p:nvSpPr>
        <p:spPr>
          <a:xfrm>
            <a:off x="4283968" y="1700808"/>
            <a:ext cx="1568859" cy="584776"/>
          </a:xfrm>
          <a:prstGeom prst="rect">
            <a:avLst/>
          </a:prstGeom>
        </p:spPr>
        <p:txBody>
          <a:bodyPr wrap="none">
            <a:spAutoFit/>
          </a:bodyPr>
          <a:lstStyle/>
          <a:p>
            <a:r>
              <a:rPr lang="en-US" sz="3200" dirty="0" err="1"/>
              <a:t>Grazias</a:t>
            </a:r>
            <a:endParaRPr lang="en-US" sz="3200" dirty="0"/>
          </a:p>
        </p:txBody>
      </p:sp>
      <p:sp>
        <p:nvSpPr>
          <p:cNvPr id="18" name="Rectangle 17"/>
          <p:cNvSpPr/>
          <p:nvPr/>
        </p:nvSpPr>
        <p:spPr>
          <a:xfrm>
            <a:off x="3203848" y="4221088"/>
            <a:ext cx="1274708" cy="523220"/>
          </a:xfrm>
          <a:prstGeom prst="rect">
            <a:avLst/>
          </a:prstGeom>
        </p:spPr>
        <p:txBody>
          <a:bodyPr wrap="none">
            <a:spAutoFit/>
          </a:bodyPr>
          <a:lstStyle/>
          <a:p>
            <a:r>
              <a:rPr lang="en-US" sz="2800" dirty="0" err="1"/>
              <a:t>धन्यवाद</a:t>
            </a:r>
            <a:r>
              <a:rPr lang="en-US" dirty="0"/>
              <a:t> </a:t>
            </a:r>
          </a:p>
        </p:txBody>
      </p:sp>
    </p:spTree>
    <p:extLst>
      <p:ext uri="{BB962C8B-B14F-4D97-AF65-F5344CB8AC3E}">
        <p14:creationId xmlns:p14="http://schemas.microsoft.com/office/powerpoint/2010/main" val="246220377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Comparison of Document Types</a:t>
            </a:r>
            <a:endParaRPr lang="en-US"/>
          </a:p>
        </p:txBody>
      </p:sp>
      <p:sp>
        <p:nvSpPr>
          <p:cNvPr id="3" name="Content Placeholder 2"/>
          <p:cNvSpPr>
            <a:spLocks noGrp="1"/>
          </p:cNvSpPr>
          <p:nvPr>
            <p:ph sz="quarter" idx="1"/>
          </p:nvPr>
        </p:nvSpPr>
        <p:spPr/>
        <p:txBody>
          <a:bodyPr>
            <a:normAutofit fontScale="92500"/>
          </a:bodyPr>
          <a:lstStyle/>
          <a:p>
            <a:r>
              <a:rPr lang="en-US" dirty="0" smtClean="0"/>
              <a:t>Static</a:t>
            </a:r>
          </a:p>
          <a:p>
            <a:pPr lvl="1"/>
            <a:r>
              <a:rPr lang="en-US" dirty="0" smtClean="0"/>
              <a:t>Pros: simple, fast, reliable</a:t>
            </a:r>
          </a:p>
          <a:p>
            <a:pPr lvl="1"/>
            <a:r>
              <a:rPr lang="en-US" dirty="0" smtClean="0"/>
              <a:t>Cons: inflexible</a:t>
            </a:r>
          </a:p>
          <a:p>
            <a:pPr lvl="0"/>
            <a:r>
              <a:rPr lang="en-US" dirty="0" smtClean="0"/>
              <a:t>Dynamic</a:t>
            </a:r>
          </a:p>
          <a:p>
            <a:pPr lvl="1"/>
            <a:r>
              <a:rPr lang="en-US" dirty="0" smtClean="0"/>
              <a:t>Pros: able to report current information </a:t>
            </a:r>
            <a:r>
              <a:rPr lang="en-US" dirty="0" err="1" smtClean="0"/>
              <a:t>eg</a:t>
            </a:r>
            <a:r>
              <a:rPr lang="en-US" dirty="0" smtClean="0"/>
              <a:t>. Current stock price &amp; weather conditions</a:t>
            </a:r>
          </a:p>
          <a:p>
            <a:pPr lvl="1"/>
            <a:r>
              <a:rPr lang="en-US" dirty="0" smtClean="0"/>
              <a:t>Cons: increased cost and inability to display changing information after browser receives copy of dynamic document. </a:t>
            </a:r>
            <a:r>
              <a:rPr lang="en-US" dirty="0" err="1" smtClean="0"/>
              <a:t>Ie</a:t>
            </a:r>
            <a:r>
              <a:rPr lang="en-US" dirty="0" smtClean="0"/>
              <a:t>. Document starts to age (stale)  after browser gets document</a:t>
            </a:r>
          </a:p>
          <a:p>
            <a:r>
              <a:rPr lang="en-US" dirty="0" smtClean="0"/>
              <a:t>Active</a:t>
            </a:r>
          </a:p>
          <a:p>
            <a:pPr lvl="1"/>
            <a:r>
              <a:rPr lang="en-US" dirty="0" smtClean="0"/>
              <a:t>Pros: able to update information continuously without user interaction (</a:t>
            </a:r>
            <a:r>
              <a:rPr lang="en-US" dirty="0" err="1" smtClean="0"/>
              <a:t>eg</a:t>
            </a:r>
            <a:r>
              <a:rPr lang="en-US" dirty="0" smtClean="0"/>
              <a:t>. Animation or updated stock prices</a:t>
            </a:r>
          </a:p>
          <a:p>
            <a:pPr lvl="1"/>
            <a:r>
              <a:rPr lang="en-US" dirty="0" smtClean="0"/>
              <a:t>Cons: added cost of creating and running such documents. </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3970297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Dynamic Web Pages</a:t>
            </a:r>
            <a:endParaRPr lang="en-US"/>
          </a:p>
        </p:txBody>
      </p:sp>
      <p:sp>
        <p:nvSpPr>
          <p:cNvPr id="6147" name="Content Placeholder 2"/>
          <p:cNvSpPr>
            <a:spLocks noGrp="1"/>
          </p:cNvSpPr>
          <p:nvPr>
            <p:ph idx="1"/>
          </p:nvPr>
        </p:nvSpPr>
        <p:spPr/>
        <p:txBody>
          <a:bodyPr/>
          <a:lstStyle/>
          <a:p>
            <a:r>
              <a:rPr lang="en-US" dirty="0" smtClean="0"/>
              <a:t>Static web pages are pages that remain the same when you view their URL (unless they were edited by the page creator).</a:t>
            </a:r>
          </a:p>
          <a:p>
            <a:pPr lvl="1"/>
            <a:r>
              <a:rPr lang="en-US" dirty="0" smtClean="0"/>
              <a:t> Everything we created so far via HTML and XHTML were static pages. </a:t>
            </a:r>
          </a:p>
          <a:p>
            <a:r>
              <a:rPr lang="en-US" dirty="0" smtClean="0"/>
              <a:t>Dynamic web pages are pages where some or all of the content is dependent on some conditions or user interaction. </a:t>
            </a:r>
          </a:p>
          <a:p>
            <a:pPr lvl="1"/>
            <a:r>
              <a:rPr lang="en-US" dirty="0" smtClean="0"/>
              <a:t>Google</a:t>
            </a:r>
            <a:r>
              <a:rPr lang="en-US" dirty="0"/>
              <a:t>'</a:t>
            </a:r>
            <a:r>
              <a:rPr lang="en-US" dirty="0" smtClean="0"/>
              <a:t>s search results are dynamic, as an example, since their content depends on the user search query and on the current state of the Google database(s). </a:t>
            </a:r>
            <a:endParaRPr lang="en-US" dirty="0"/>
          </a:p>
        </p:txBody>
      </p:sp>
    </p:spTree>
    <p:extLst>
      <p:ext uri="{BB962C8B-B14F-4D97-AF65-F5344CB8AC3E}">
        <p14:creationId xmlns:p14="http://schemas.microsoft.com/office/powerpoint/2010/main" val="2987318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Dynamic Web Pages:</a:t>
            </a:r>
            <a:endParaRPr lang="en-US"/>
          </a:p>
        </p:txBody>
      </p:sp>
      <p:sp>
        <p:nvSpPr>
          <p:cNvPr id="3" name="Content Placeholder 2"/>
          <p:cNvSpPr>
            <a:spLocks noGrp="1"/>
          </p:cNvSpPr>
          <p:nvPr>
            <p:ph idx="1"/>
          </p:nvPr>
        </p:nvSpPr>
        <p:spPr/>
        <p:txBody>
          <a:bodyPr/>
          <a:lstStyle/>
          <a:p>
            <a:r>
              <a:rPr lang="en-US" dirty="0" smtClean="0"/>
              <a:t>Dynamic web pages are created using:</a:t>
            </a:r>
          </a:p>
          <a:p>
            <a:r>
              <a:rPr lang="en-US" dirty="0" smtClean="0"/>
              <a:t>Client-side scripts embedded in an HTML page for processing on the client (your computer)</a:t>
            </a:r>
          </a:p>
          <a:p>
            <a:r>
              <a:rPr lang="en-US" dirty="0" smtClean="0"/>
              <a:t>Server-side programs that are processed on a server computer</a:t>
            </a:r>
          </a:p>
          <a:p>
            <a:r>
              <a:rPr lang="en-US" dirty="0" smtClean="0"/>
              <a:t>A mix of client-side scripts and server-side processing</a:t>
            </a:r>
          </a:p>
          <a:p>
            <a:endParaRPr lang="en-US" dirty="0"/>
          </a:p>
        </p:txBody>
      </p:sp>
    </p:spTree>
    <p:extLst>
      <p:ext uri="{BB962C8B-B14F-4D97-AF65-F5344CB8AC3E}">
        <p14:creationId xmlns:p14="http://schemas.microsoft.com/office/powerpoint/2010/main" val="3936294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smtClean="0"/>
              <a:t>Server-Side</a:t>
            </a:r>
            <a:endParaRPr lang="en-US"/>
          </a:p>
        </p:txBody>
      </p:sp>
      <p:sp>
        <p:nvSpPr>
          <p:cNvPr id="75779" name="Rectangle 3"/>
          <p:cNvSpPr>
            <a:spLocks noGrp="1" noChangeArrowheads="1"/>
          </p:cNvSpPr>
          <p:nvPr>
            <p:ph type="body" idx="1"/>
          </p:nvPr>
        </p:nvSpPr>
        <p:spPr/>
        <p:txBody>
          <a:bodyPr>
            <a:normAutofit/>
          </a:bodyPr>
          <a:lstStyle/>
          <a:p>
            <a:r>
              <a:rPr lang="en-US" dirty="0" smtClean="0"/>
              <a:t>Web pages are produced on-the-fly by server-side programs, frequently based on parameters in the URL or from an HTML form.</a:t>
            </a:r>
            <a:endParaRPr lang="en-US" dirty="0"/>
          </a:p>
          <a:p>
            <a:pPr marL="0" indent="0">
              <a:buNone/>
            </a:pPr>
            <a:r>
              <a:rPr lang="en-US" altLang="zh-CN" dirty="0" smtClean="0"/>
              <a:t>    </a:t>
            </a:r>
          </a:p>
          <a:p>
            <a:pPr lvl="1"/>
            <a:r>
              <a:rPr lang="en-US" altLang="zh-CN" dirty="0" smtClean="0"/>
              <a:t>1)</a:t>
            </a:r>
            <a:r>
              <a:rPr lang="en-US" dirty="0" smtClean="0"/>
              <a:t>The browser sends an HTTP request. 2)The server retrieves the requested file with the script. 3)The server executes the script or program which typically outputs an HTML web page. 4)The server sends the HTML output to the client's browser.</a:t>
            </a:r>
            <a:endParaRPr lang="en-US" altLang="zh-CN" dirty="0" smtClean="0"/>
          </a:p>
          <a:p>
            <a:endParaRPr lang="en-US" altLang="zh-CN" dirty="0" smtClean="0"/>
          </a:p>
          <a:p>
            <a:r>
              <a:rPr lang="en-US" altLang="zh-CN" dirty="0" smtClean="0"/>
              <a:t>Scripting Languages (PHP, Perl, </a:t>
            </a:r>
            <a:r>
              <a:rPr lang="en-US" altLang="zh-CN" dirty="0" err="1" smtClean="0"/>
              <a:t>Coldfusion</a:t>
            </a:r>
            <a:r>
              <a:rPr lang="en-US" altLang="zh-CN" dirty="0" smtClean="0"/>
              <a:t>, etc.) in combination with database.</a:t>
            </a:r>
            <a:endParaRPr lang="en-US" dirty="0"/>
          </a:p>
        </p:txBody>
      </p:sp>
    </p:spTree>
    <p:extLst>
      <p:ext uri="{BB962C8B-B14F-4D97-AF65-F5344CB8AC3E}">
        <p14:creationId xmlns:p14="http://schemas.microsoft.com/office/powerpoint/2010/main" val="138617661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AutoShape 2"/>
          <p:cNvSpPr>
            <a:spLocks noGrp="1" noChangeArrowheads="1"/>
          </p:cNvSpPr>
          <p:nvPr>
            <p:ph type="title"/>
          </p:nvPr>
        </p:nvSpPr>
        <p:spPr/>
        <p:txBody>
          <a:bodyPr/>
          <a:lstStyle/>
          <a:p>
            <a:r>
              <a:rPr lang="en-US"/>
              <a:t>Server Side Technologies</a:t>
            </a:r>
          </a:p>
        </p:txBody>
      </p:sp>
      <p:sp>
        <p:nvSpPr>
          <p:cNvPr id="589827" name="Rectangle 3"/>
          <p:cNvSpPr>
            <a:spLocks noGrp="1" noChangeArrowheads="1"/>
          </p:cNvSpPr>
          <p:nvPr>
            <p:ph type="body" idx="1"/>
          </p:nvPr>
        </p:nvSpPr>
        <p:spPr>
          <a:xfrm>
            <a:off x="838200" y="2438400"/>
            <a:ext cx="8153400" cy="4038600"/>
          </a:xfrm>
        </p:spPr>
        <p:txBody>
          <a:bodyPr/>
          <a:lstStyle/>
          <a:p>
            <a:r>
              <a:rPr lang="en-US"/>
              <a:t>In addition, the server-side technologies include database systems such as Oracle, SQL Server (Microsoft), MySQL (open source) and many others</a:t>
            </a:r>
          </a:p>
          <a:p>
            <a:pPr lvl="1"/>
            <a:r>
              <a:rPr lang="en-US"/>
              <a:t>DB systems are indispensable part of server side operations and some DB software providers, such as Oracle are combining web application functionality with their core database functions</a:t>
            </a:r>
          </a:p>
        </p:txBody>
      </p:sp>
    </p:spTree>
    <p:extLst>
      <p:ext uri="{BB962C8B-B14F-4D97-AF65-F5344CB8AC3E}">
        <p14:creationId xmlns:p14="http://schemas.microsoft.com/office/powerpoint/2010/main" val="3531792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smtClean="0"/>
              <a:t>Client-Side</a:t>
            </a:r>
            <a:endParaRPr lang="en-US"/>
          </a:p>
        </p:txBody>
      </p:sp>
      <p:sp>
        <p:nvSpPr>
          <p:cNvPr id="74755" name="Rectangle 3"/>
          <p:cNvSpPr>
            <a:spLocks noGrp="1" noChangeArrowheads="1"/>
          </p:cNvSpPr>
          <p:nvPr>
            <p:ph type="body" idx="1"/>
          </p:nvPr>
        </p:nvSpPr>
        <p:spPr/>
        <p:txBody>
          <a:bodyPr/>
          <a:lstStyle/>
          <a:p>
            <a:r>
              <a:rPr lang="en-US" dirty="0" smtClean="0"/>
              <a:t>Web pages containing content that can change without the actual HTML code being changed</a:t>
            </a:r>
            <a:r>
              <a:rPr lang="en-US" altLang="zh-CN" dirty="0" smtClean="0"/>
              <a:t>.</a:t>
            </a:r>
            <a:r>
              <a:rPr lang="en-US" dirty="0" smtClean="0"/>
              <a:t> Client-side dynamic content is generated on the client's computer. </a:t>
            </a:r>
          </a:p>
          <a:p>
            <a:endParaRPr lang="en-US" altLang="zh-CN" dirty="0" smtClean="0"/>
          </a:p>
          <a:p>
            <a:pPr lvl="1"/>
            <a:r>
              <a:rPr lang="en-US" altLang="zh-CN" dirty="0" smtClean="0"/>
              <a:t>JavaScript: client-side scripting language.</a:t>
            </a:r>
          </a:p>
          <a:p>
            <a:endParaRPr lang="en-US" altLang="zh-CN" dirty="0" smtClean="0"/>
          </a:p>
          <a:p>
            <a:r>
              <a:rPr lang="en-US" altLang="zh-CN" dirty="0" smtClean="0"/>
              <a:t>Flash: an alternative approach to scripting language, prepackages the scripted actions into a new file format (.</a:t>
            </a:r>
            <a:r>
              <a:rPr lang="en-US" altLang="zh-CN" dirty="0" err="1" smtClean="0"/>
              <a:t>swf</a:t>
            </a:r>
            <a:r>
              <a:rPr lang="en-US" altLang="zh-CN" dirty="0" smtClean="0"/>
              <a:t>).</a:t>
            </a:r>
            <a:endParaRPr lang="en-US" dirty="0"/>
          </a:p>
        </p:txBody>
      </p:sp>
    </p:spTree>
    <p:extLst>
      <p:ext uri="{BB962C8B-B14F-4D97-AF65-F5344CB8AC3E}">
        <p14:creationId xmlns:p14="http://schemas.microsoft.com/office/powerpoint/2010/main" val="42395550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1536</TotalTime>
  <Words>1861</Words>
  <Application>Microsoft Macintosh PowerPoint</Application>
  <PresentationFormat>On-screen Show (4:3)</PresentationFormat>
  <Paragraphs>231</Paragraphs>
  <Slides>34</Slides>
  <Notes>7</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Origin</vt:lpstr>
      <vt:lpstr>Web Programming Pre-01– Introduction to Dynamic Web</vt:lpstr>
      <vt:lpstr>What is a dynamic Web Page?</vt:lpstr>
      <vt:lpstr>Dynamic Web pages</vt:lpstr>
      <vt:lpstr>Comparison of Document Types</vt:lpstr>
      <vt:lpstr>Dynamic Web Pages</vt:lpstr>
      <vt:lpstr>Dynamic Web Pages:</vt:lpstr>
      <vt:lpstr>Server-Side</vt:lpstr>
      <vt:lpstr>Server Side Technologies</vt:lpstr>
      <vt:lpstr>Client-Side</vt:lpstr>
      <vt:lpstr>Mixed Server/Client:</vt:lpstr>
      <vt:lpstr>Client-side Dynamic Web</vt:lpstr>
      <vt:lpstr>Flash</vt:lpstr>
      <vt:lpstr>Flash—IA Considerations</vt:lpstr>
      <vt:lpstr>JavaScript</vt:lpstr>
      <vt:lpstr>JavaScript — IA considerations</vt:lpstr>
      <vt:lpstr>Client-side Dynamic Web: Conclusion</vt:lpstr>
      <vt:lpstr>Server-Side Dynamic Web</vt:lpstr>
      <vt:lpstr>Client-Server Model </vt:lpstr>
      <vt:lpstr>Basic Features of Client-Server Model</vt:lpstr>
      <vt:lpstr>Web Server</vt:lpstr>
      <vt:lpstr>GET /foo/blah</vt:lpstr>
      <vt:lpstr>Common Gateway Interface (CGI) </vt:lpstr>
      <vt:lpstr>Common Gateway Interface</vt:lpstr>
      <vt:lpstr>CGI Programming</vt:lpstr>
      <vt:lpstr>CGI program output</vt:lpstr>
      <vt:lpstr>CGI application support</vt:lpstr>
      <vt:lpstr>Server-Side Scripting Technologies</vt:lpstr>
      <vt:lpstr>Server-side Dynamic Web Overview</vt:lpstr>
      <vt:lpstr>Server-side Dynamic Web Overview</vt:lpstr>
      <vt:lpstr>About PHP Parser</vt:lpstr>
      <vt:lpstr>Dynamic Documents</vt:lpstr>
      <vt:lpstr>Web Programming</vt:lpstr>
      <vt:lpstr>PowerPoint Presentation</vt:lpstr>
      <vt:lpstr>PowerPoint Presentation</vt:lpstr>
    </vt:vector>
  </TitlesOfParts>
  <Company>A-Works,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Computer Interaction</dc:title>
  <dc:creator>Aryo Pinandito</dc:creator>
  <cp:lastModifiedBy>Aryo Pinandito</cp:lastModifiedBy>
  <cp:revision>241</cp:revision>
  <dcterms:created xsi:type="dcterms:W3CDTF">2012-09-18T19:39:46Z</dcterms:created>
  <dcterms:modified xsi:type="dcterms:W3CDTF">2013-02-18T23:22:57Z</dcterms:modified>
</cp:coreProperties>
</file>